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08" r:id="rId2"/>
    <p:sldMasterId id="2147483720" r:id="rId3"/>
    <p:sldMasterId id="2147483738" r:id="rId4"/>
  </p:sldMasterIdLst>
  <p:notesMasterIdLst>
    <p:notesMasterId r:id="rId53"/>
  </p:notesMasterIdLst>
  <p:sldIdLst>
    <p:sldId id="480" r:id="rId5"/>
    <p:sldId id="471" r:id="rId6"/>
    <p:sldId id="314" r:id="rId7"/>
    <p:sldId id="467" r:id="rId8"/>
    <p:sldId id="271" r:id="rId9"/>
    <p:sldId id="274" r:id="rId10"/>
    <p:sldId id="452" r:id="rId11"/>
    <p:sldId id="280" r:id="rId12"/>
    <p:sldId id="281" r:id="rId13"/>
    <p:sldId id="282" r:id="rId14"/>
    <p:sldId id="332" r:id="rId15"/>
    <p:sldId id="315" r:id="rId16"/>
    <p:sldId id="320" r:id="rId17"/>
    <p:sldId id="468" r:id="rId18"/>
    <p:sldId id="337" r:id="rId19"/>
    <p:sldId id="338" r:id="rId20"/>
    <p:sldId id="339" r:id="rId21"/>
    <p:sldId id="340" r:id="rId22"/>
    <p:sldId id="409" r:id="rId23"/>
    <p:sldId id="410" r:id="rId24"/>
    <p:sldId id="411" r:id="rId25"/>
    <p:sldId id="341" r:id="rId26"/>
    <p:sldId id="343" r:id="rId27"/>
    <p:sldId id="345" r:id="rId28"/>
    <p:sldId id="347" r:id="rId29"/>
    <p:sldId id="348" r:id="rId30"/>
    <p:sldId id="447" r:id="rId31"/>
    <p:sldId id="448" r:id="rId32"/>
    <p:sldId id="449" r:id="rId33"/>
    <p:sldId id="416" r:id="rId34"/>
    <p:sldId id="417" r:id="rId35"/>
    <p:sldId id="420" r:id="rId36"/>
    <p:sldId id="415" r:id="rId37"/>
    <p:sldId id="423" r:id="rId38"/>
    <p:sldId id="350" r:id="rId39"/>
    <p:sldId id="351" r:id="rId40"/>
    <p:sldId id="438" r:id="rId41"/>
    <p:sldId id="439" r:id="rId42"/>
    <p:sldId id="440" r:id="rId43"/>
    <p:sldId id="441" r:id="rId44"/>
    <p:sldId id="442" r:id="rId45"/>
    <p:sldId id="443" r:id="rId46"/>
    <p:sldId id="437" r:id="rId47"/>
    <p:sldId id="353" r:id="rId48"/>
    <p:sldId id="436" r:id="rId49"/>
    <p:sldId id="406" r:id="rId50"/>
    <p:sldId id="472" r:id="rId51"/>
    <p:sldId id="383"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07" autoAdjust="0"/>
    <p:restoredTop sz="94660"/>
  </p:normalViewPr>
  <p:slideViewPr>
    <p:cSldViewPr snapToGrid="0">
      <p:cViewPr varScale="1">
        <p:scale>
          <a:sx n="151" d="100"/>
          <a:sy n="151" d="100"/>
        </p:scale>
        <p:origin x="456"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eg>
</file>

<file path=ppt/media/image19.jpeg>
</file>

<file path=ppt/media/image2.jpeg>
</file>

<file path=ppt/media/image20.jpeg>
</file>

<file path=ppt/media/image21.jpeg>
</file>

<file path=ppt/media/image22.jpeg>
</file>

<file path=ppt/media/image23.jpg>
</file>

<file path=ppt/media/image24.jpeg>
</file>

<file path=ppt/media/image25.png>
</file>

<file path=ppt/media/image26.jpe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5AD279-2F14-41AE-8D39-B3F75DA8FBC5}" type="datetimeFigureOut">
              <a:rPr lang="en-US" smtClean="0"/>
              <a:t>9/4/2025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02137F-C5EB-4EB2-B2CF-64670757D284}" type="slidenum">
              <a:rPr lang="en-US" smtClean="0"/>
              <a:t>‹#›</a:t>
            </a:fld>
            <a:endParaRPr lang="en-US"/>
          </a:p>
        </p:txBody>
      </p:sp>
    </p:spTree>
    <p:extLst>
      <p:ext uri="{BB962C8B-B14F-4D97-AF65-F5344CB8AC3E}">
        <p14:creationId xmlns:p14="http://schemas.microsoft.com/office/powerpoint/2010/main" val="9150159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60E5FA6-3420-46C9-8B77-AD013BB1820D}"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3039541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0E5FA6-3420-46C9-8B77-AD013BB1820D}"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1377501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0E5FA6-3420-46C9-8B77-AD013BB1820D}"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29300663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260E5FA6-3420-46C9-8B77-AD013BB1820D}" type="datetimeFigureOut">
              <a:rPr lang="en-US" smtClean="0"/>
              <a:t>9/4/2025</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DB342A5-4CBE-4807-BFEF-CC88330B97D7}" type="slidenum">
              <a:rPr lang="en-US" smtClean="0"/>
              <a:t>‹#›</a:t>
            </a:fld>
            <a:endParaRPr lang="en-US"/>
          </a:p>
        </p:txBody>
      </p:sp>
    </p:spTree>
    <p:extLst>
      <p:ext uri="{BB962C8B-B14F-4D97-AF65-F5344CB8AC3E}">
        <p14:creationId xmlns:p14="http://schemas.microsoft.com/office/powerpoint/2010/main" val="5134396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24652321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t>9/4/2025</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t>‹#›</a:t>
            </a:fld>
            <a:endParaRPr lang="en-US"/>
          </a:p>
        </p:txBody>
      </p:sp>
    </p:spTree>
    <p:extLst>
      <p:ext uri="{BB962C8B-B14F-4D97-AF65-F5344CB8AC3E}">
        <p14:creationId xmlns:p14="http://schemas.microsoft.com/office/powerpoint/2010/main" val="41031429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4382360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t>9/4/2025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6111582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t>9/4/2025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6627550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t>9/4/2025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6022362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t>9/4/2025</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t>‹#›</a:t>
            </a:fld>
            <a:endParaRPr lang="en-US"/>
          </a:p>
        </p:txBody>
      </p:sp>
    </p:spTree>
    <p:extLst>
      <p:ext uri="{BB962C8B-B14F-4D97-AF65-F5344CB8AC3E}">
        <p14:creationId xmlns:p14="http://schemas.microsoft.com/office/powerpoint/2010/main" val="148492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0E5FA6-3420-46C9-8B77-AD013BB1820D}"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9206238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35854092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28239219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60E5FA6-3420-46C9-8B77-AD013BB1820D}" type="datetimeFigureOut">
              <a:rPr lang="en-US" smtClean="0"/>
              <a:t>9/4/2025</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DB342A5-4CBE-4807-BFEF-CC88330B97D7}" type="slidenum">
              <a:rPr lang="en-US" smtClean="0"/>
              <a:t>‹#›</a:t>
            </a:fld>
            <a:endParaRPr lang="en-US"/>
          </a:p>
        </p:txBody>
      </p:sp>
    </p:spTree>
    <p:extLst>
      <p:ext uri="{BB962C8B-B14F-4D97-AF65-F5344CB8AC3E}">
        <p14:creationId xmlns:p14="http://schemas.microsoft.com/office/powerpoint/2010/main" val="13641925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2">
                    <a:lumMod val="50000"/>
                  </a:schemeClr>
                </a:solidFill>
              </a:defRPr>
            </a:lvl1p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a:xfrm rot="21420000">
            <a:off x="-9144" y="4882896"/>
            <a:ext cx="4050792" cy="1197864"/>
          </a:xfrm>
        </p:spPr>
        <p:txBody>
          <a:bodyPr vert="horz" lIns="91440" tIns="45720" rIns="91440" bIns="45720" rtlCol="0" anchor="ctr"/>
          <a:lstStyle>
            <a:lvl1pPr algn="r">
              <a:defRPr lang="en-US" sz="5400" dirty="0"/>
            </a:lvl1pPr>
          </a:lstStyle>
          <a:p>
            <a:endParaRPr>
              <a:solidFill>
                <a:srgbClr val="629D7D">
                  <a:lumMod val="50000"/>
                </a:srgbClr>
              </a:solidFill>
            </a:endParaRPr>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5DB342A5-4CBE-4807-BFEF-CC88330B97D7}" type="slidenum">
              <a:rPr lang="en-US" smtClean="0">
                <a:solidFill>
                  <a:prstClr val="black">
                    <a:lumMod val="75000"/>
                    <a:lumOff val="25000"/>
                  </a:prstClr>
                </a:solidFill>
              </a:rPr>
              <a:pPr/>
              <a:t>‹#›</a:t>
            </a:fld>
            <a:endParaRPr lang="en-US">
              <a:solidFill>
                <a:prstClr val="black">
                  <a:lumMod val="75000"/>
                  <a:lumOff val="25000"/>
                </a:prstClr>
              </a:solidFill>
            </a:endParaRPr>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746359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307892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72388792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8763558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8" name="Footer Placeholder 7"/>
          <p:cNvSpPr>
            <a:spLocks noGrp="1"/>
          </p:cNvSpPr>
          <p:nvPr>
            <p:ph type="ftr" sz="quarter" idx="11"/>
          </p:nvPr>
        </p:nvSpPr>
        <p:spPr/>
        <p:txBody>
          <a:bodyPr/>
          <a:lstStyle/>
          <a:p>
            <a:endParaRPr lang="en-US">
              <a:solidFill>
                <a:srgbClr val="629D7D">
                  <a:lumMod val="50000"/>
                </a:srgbClr>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09199659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2450700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3" name="Footer Placeholder 2"/>
          <p:cNvSpPr>
            <a:spLocks noGrp="1"/>
          </p:cNvSpPr>
          <p:nvPr>
            <p:ph type="ftr" sz="quarter" idx="11"/>
          </p:nvPr>
        </p:nvSpPr>
        <p:spPr/>
        <p:txBody>
          <a:bodyPr/>
          <a:lstStyle/>
          <a:p>
            <a:endParaRPr lang="en-US">
              <a:solidFill>
                <a:srgbClr val="629D7D">
                  <a:lumMod val="50000"/>
                </a:srgbClr>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518349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0E5FA6-3420-46C9-8B77-AD013BB1820D}"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17269342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43205043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4467430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64727366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53138165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sz="8000" dirty="0">
                <a:solidFill>
                  <a:prstClr val="black"/>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a:r>
              <a:rPr lang="en-US" sz="8000" dirty="0">
                <a:solidFill>
                  <a:prstClr val="black"/>
                </a:solidFill>
                <a:effectLst/>
              </a:rPr>
              <a:t>”</a:t>
            </a:r>
          </a:p>
        </p:txBody>
      </p:sp>
    </p:spTree>
    <p:extLst>
      <p:ext uri="{BB962C8B-B14F-4D97-AF65-F5344CB8AC3E}">
        <p14:creationId xmlns:p14="http://schemas.microsoft.com/office/powerpoint/2010/main" val="8362903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83900133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81671068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33917573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18111253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4793024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60E5FA6-3420-46C9-8B77-AD013BB1820D}"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34493060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30553384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558300" y="5956137"/>
            <a:ext cx="1052508" cy="365125"/>
          </a:xfrm>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105446009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618118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422670246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8" name="Footer Placeholder 7"/>
          <p:cNvSpPr>
            <a:spLocks noGrp="1"/>
          </p:cNvSpPr>
          <p:nvPr>
            <p:ph type="ftr" sz="quarter" idx="11"/>
          </p:nvPr>
        </p:nvSpPr>
        <p:spPr/>
        <p:txBody>
          <a:bodyPr/>
          <a:lstStyle/>
          <a:p>
            <a:endParaRPr lang="en-US">
              <a:solidFill>
                <a:srgbClr val="8CB64A"/>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302167742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4" name="Footer Placeholder 3"/>
          <p:cNvSpPr>
            <a:spLocks noGrp="1"/>
          </p:cNvSpPr>
          <p:nvPr>
            <p:ph type="ftr" sz="quarter" idx="11"/>
          </p:nvPr>
        </p:nvSpPr>
        <p:spPr/>
        <p:txBody>
          <a:bodyPr/>
          <a:lstStyle/>
          <a:p>
            <a:endParaRPr lang="en-US">
              <a:solidFill>
                <a:srgbClr val="8CB64A"/>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61975141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3" name="Footer Placeholder 2"/>
          <p:cNvSpPr>
            <a:spLocks noGrp="1"/>
          </p:cNvSpPr>
          <p:nvPr>
            <p:ph type="ftr" sz="quarter" idx="11"/>
          </p:nvPr>
        </p:nvSpPr>
        <p:spPr/>
        <p:txBody>
          <a:bodyPr/>
          <a:lstStyle/>
          <a:p>
            <a:endParaRPr lang="en-US">
              <a:solidFill>
                <a:srgbClr val="8CB64A"/>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7868597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53121016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310876547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3164961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60E5FA6-3420-46C9-8B77-AD013BB1820D}" type="datetimeFigureOut">
              <a:rPr lang="en-US" smtClean="0"/>
              <a:t>9/4/2025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133269664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774923" y="5951811"/>
            <a:ext cx="7896279" cy="365125"/>
          </a:xfrm>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1516369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60E5FA6-3420-46C9-8B77-AD013BB1820D}" type="datetimeFigureOut">
              <a:rPr lang="en-US" smtClean="0"/>
              <a:t>9/4/2025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3989210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t>9/4/2025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719206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3698454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B342A5-4CBE-4807-BFEF-CC88330B97D7}" type="slidenum">
              <a:rPr lang="en-US" smtClean="0"/>
              <a:t>‹#›</a:t>
            </a:fld>
            <a:endParaRPr lang="en-US"/>
          </a:p>
        </p:txBody>
      </p:sp>
    </p:spTree>
    <p:extLst>
      <p:ext uri="{BB962C8B-B14F-4D97-AF65-F5344CB8AC3E}">
        <p14:creationId xmlns:p14="http://schemas.microsoft.com/office/powerpoint/2010/main" val="36186741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theme" Target="../theme/theme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image" Target="../media/image3.jpg"/><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0E5FA6-3420-46C9-8B77-AD013BB1820D}" type="datetimeFigureOut">
              <a:rPr lang="en-US" smtClean="0"/>
              <a:t>9/4/2025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B342A5-4CBE-4807-BFEF-CC88330B97D7}" type="slidenum">
              <a:rPr lang="en-US" smtClean="0"/>
              <a:t>‹#›</a:t>
            </a:fld>
            <a:endParaRPr lang="en-US"/>
          </a:p>
        </p:txBody>
      </p:sp>
    </p:spTree>
    <p:extLst>
      <p:ext uri="{BB962C8B-B14F-4D97-AF65-F5344CB8AC3E}">
        <p14:creationId xmlns:p14="http://schemas.microsoft.com/office/powerpoint/2010/main" val="37308813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260E5FA6-3420-46C9-8B77-AD013BB1820D}" type="datetimeFigureOut">
              <a:rPr lang="en-US" smtClean="0"/>
              <a:t>9/4/2025</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DB342A5-4CBE-4807-BFEF-CC88330B97D7}"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49344133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2">
                    <a:lumMod val="50000"/>
                  </a:schemeClr>
                </a:solidFill>
              </a:defRPr>
            </a:lvl1p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2">
                    <a:lumMod val="50000"/>
                  </a:schemeClr>
                </a:solidFill>
              </a:defRPr>
            </a:lvl1pPr>
          </a:lstStyle>
          <a:p>
            <a:endParaRPr lang="en-US">
              <a:solidFill>
                <a:srgbClr val="629D7D">
                  <a:lumMod val="50000"/>
                </a:srgbClr>
              </a:solidFill>
            </a:endParaRPr>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2">
                    <a:lumMod val="50000"/>
                  </a:schemeClr>
                </a:solidFill>
              </a:defRPr>
            </a:lvl1p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55402032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solidFill>
                <a:srgbClr val="8CB64A"/>
              </a:solidFill>
            </a:endParaRPr>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DB342A5-4CBE-4807-BFEF-CC88330B97D7}" type="slidenum">
              <a:rPr lang="en-US" smtClean="0">
                <a:solidFill>
                  <a:srgbClr val="8CB64A"/>
                </a:solidFill>
              </a:rPr>
              <a:pPr/>
              <a:t>‹#›</a:t>
            </a:fld>
            <a:endParaRPr lang="en-US">
              <a:solidFill>
                <a:srgbClr val="8CB64A"/>
              </a:solidFill>
            </a:endParaRPr>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91113405"/>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8" Type="http://schemas.openxmlformats.org/officeDocument/2006/relationships/image" Target="../media/image23.jpg"/><Relationship Id="rId3" Type="http://schemas.openxmlformats.org/officeDocument/2006/relationships/image" Target="../media/image18.jpeg"/><Relationship Id="rId7" Type="http://schemas.openxmlformats.org/officeDocument/2006/relationships/image" Target="../media/image22.jpeg"/><Relationship Id="rId2" Type="http://schemas.openxmlformats.org/officeDocument/2006/relationships/image" Target="../media/image17.jpg"/><Relationship Id="rId1" Type="http://schemas.openxmlformats.org/officeDocument/2006/relationships/slideLayout" Target="../slideLayouts/slideLayout2.xm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19.jpeg"/><Relationship Id="rId9" Type="http://schemas.openxmlformats.org/officeDocument/2006/relationships/image" Target="../media/image24.jpeg"/></Relationships>
</file>

<file path=ppt/slides/_rels/slide16.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png"/><Relationship Id="rId1" Type="http://schemas.openxmlformats.org/officeDocument/2006/relationships/slideLayout" Target="../slideLayouts/slideLayout4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7.png"/><Relationship Id="rId1" Type="http://schemas.openxmlformats.org/officeDocument/2006/relationships/slideLayout" Target="../slideLayouts/slideLayout41.xml"/><Relationship Id="rId5" Type="http://schemas.microsoft.com/office/2007/relationships/hdphoto" Target="../media/hdphoto3.wdp"/><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29.png"/><Relationship Id="rId1" Type="http://schemas.openxmlformats.org/officeDocument/2006/relationships/slideLayout" Target="../slideLayouts/slideLayout41.xml"/><Relationship Id="rId5" Type="http://schemas.microsoft.com/office/2007/relationships/hdphoto" Target="../media/hdphoto5.wdp"/><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41.xml"/><Relationship Id="rId5" Type="http://schemas.microsoft.com/office/2007/relationships/hdphoto" Target="../media/hdphoto7.wdp"/><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3.png"/><Relationship Id="rId1" Type="http://schemas.openxmlformats.org/officeDocument/2006/relationships/slideLayout" Target="../slideLayouts/slideLayout41.xml"/><Relationship Id="rId5" Type="http://schemas.microsoft.com/office/2007/relationships/hdphoto" Target="../media/hdphoto9.wdp"/><Relationship Id="rId4"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41.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41.xml"/></Relationships>
</file>

<file path=ppt/slides/_rels/slide2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4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1.xml"/></Relationships>
</file>

<file path=ppt/slides/_rels/slide2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1.xml"/></Relationships>
</file>

<file path=ppt/slides/_rels/slide2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41.xml"/></Relationships>
</file>

<file path=ppt/slides/_rels/slide3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41.xml"/></Relationships>
</file>

<file path=ppt/slides/_rels/slide3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41.xml"/></Relationships>
</file>

<file path=ppt/slides/_rels/slide3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41.xml"/></Relationships>
</file>

<file path=ppt/slides/_rels/slide3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41.xml"/><Relationship Id="rId4" Type="http://schemas.openxmlformats.org/officeDocument/2006/relationships/image" Target="../media/image48.PNG"/></Relationships>
</file>

<file path=ppt/slides/_rels/slide3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9.PNG"/><Relationship Id="rId1" Type="http://schemas.openxmlformats.org/officeDocument/2006/relationships/slideLayout" Target="../slideLayouts/slideLayout41.xml"/></Relationships>
</file>

<file path=ppt/slides/_rels/slide3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41.xml"/><Relationship Id="rId4" Type="http://schemas.openxmlformats.org/officeDocument/2006/relationships/image" Target="../media/image52.PNG"/></Relationships>
</file>

<file path=ppt/slides/_rels/slide3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41.xml"/></Relationships>
</file>

<file path=ppt/slides/_rels/slide3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41.xml"/></Relationships>
</file>

<file path=ppt/slides/_rels/slide39.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4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3.xml"/></Relationships>
</file>

<file path=ppt/slides/_rels/slide40.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41.xml"/></Relationships>
</file>

<file path=ppt/slides/_rels/slide41.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41.xml"/></Relationships>
</file>

<file path=ppt/slides/_rels/slide4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41.xml"/></Relationships>
</file>

<file path=ppt/slides/_rels/slide4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41.xml"/></Relationships>
</file>

<file path=ppt/slides/_rels/slide4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41.xml"/><Relationship Id="rId4" Type="http://schemas.openxmlformats.org/officeDocument/2006/relationships/image" Target="../media/image66.png"/></Relationships>
</file>

<file path=ppt/slides/_rels/slide45.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41.xml"/></Relationships>
</file>

<file path=ppt/slides/_rels/slide46.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41.xml"/></Relationships>
</file>

<file path=ppt/slides/_rels/slide4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41.xml"/></Relationships>
</file>

<file path=ppt/slides/_rels/slide48.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4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u="sng" dirty="0"/>
              <a:t>C.4</a:t>
            </a:r>
            <a:r>
              <a:rPr lang="en-US" dirty="0"/>
              <a:t> </a:t>
            </a:r>
            <a:r>
              <a:rPr lang="it-IT" dirty="0"/>
              <a:t>Materiale și metode în </a:t>
            </a:r>
            <a:r>
              <a:rPr lang="it-IT"/>
              <a:t>ingineria inversă (I) </a:t>
            </a:r>
            <a:endParaRPr lang="en-US" dirty="0"/>
          </a:p>
        </p:txBody>
      </p:sp>
      <p:sp>
        <p:nvSpPr>
          <p:cNvPr id="3" name="Subtitle 2"/>
          <p:cNvSpPr>
            <a:spLocks noGrp="1"/>
          </p:cNvSpPr>
          <p:nvPr>
            <p:ph type="subTitle" idx="1"/>
          </p:nvPr>
        </p:nvSpPr>
        <p:spPr/>
        <p:txBody>
          <a:bodyPr/>
          <a:lstStyle/>
          <a:p>
            <a:r>
              <a:rPr lang="en-US"/>
              <a:t>Paul A. Gagniuc</a:t>
            </a:r>
          </a:p>
        </p:txBody>
      </p:sp>
      <p:sp>
        <p:nvSpPr>
          <p:cNvPr id="4" name="Rectangle 3"/>
          <p:cNvSpPr/>
          <p:nvPr/>
        </p:nvSpPr>
        <p:spPr>
          <a:xfrm rot="21419859">
            <a:off x="7300616" y="4413841"/>
            <a:ext cx="3958071" cy="369332"/>
          </a:xfrm>
          <a:prstGeom prst="rect">
            <a:avLst/>
          </a:prstGeom>
        </p:spPr>
        <p:txBody>
          <a:bodyPr wrap="none">
            <a:spAutoFit/>
          </a:bodyPr>
          <a:lstStyle/>
          <a:p>
            <a:r>
              <a:rPr lang="en-US">
                <a:solidFill>
                  <a:srgbClr val="629D7D">
                    <a:lumMod val="20000"/>
                    <a:lumOff val="80000"/>
                  </a:srgbClr>
                </a:solidFill>
              </a:rPr>
              <a:t>Academia Tehnică Militară „Ferdinand I”</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4259426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252984" y="1334022"/>
            <a:ext cx="11709372" cy="5298510"/>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52984" y="84709"/>
            <a:ext cx="6529860" cy="1249313"/>
          </a:xfrm>
        </p:spPr>
        <p:txBody>
          <a:bodyPr/>
          <a:lstStyle/>
          <a:p>
            <a:r>
              <a:rPr lang="en-US"/>
              <a:t>Dezactivarea serviciilor (III)</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213" y="1938734"/>
            <a:ext cx="5232832" cy="4355593"/>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6206" y="1938734"/>
            <a:ext cx="5232833" cy="4355593"/>
          </a:xfrm>
          <a:prstGeom prst="rect">
            <a:avLst/>
          </a:prstGeom>
        </p:spPr>
      </p:pic>
      <p:sp>
        <p:nvSpPr>
          <p:cNvPr id="8" name="Right Arrow 7"/>
          <p:cNvSpPr/>
          <p:nvPr/>
        </p:nvSpPr>
        <p:spPr>
          <a:xfrm rot="18327667">
            <a:off x="3189895" y="5120397"/>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sp>
        <p:nvSpPr>
          <p:cNvPr id="9" name="Right Arrow 8"/>
          <p:cNvSpPr/>
          <p:nvPr/>
        </p:nvSpPr>
        <p:spPr>
          <a:xfrm rot="18327667">
            <a:off x="8682557" y="3572698"/>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sp>
        <p:nvSpPr>
          <p:cNvPr id="10" name="Right Arrow 9"/>
          <p:cNvSpPr/>
          <p:nvPr/>
        </p:nvSpPr>
        <p:spPr>
          <a:xfrm rot="18327667">
            <a:off x="1085522" y="429689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sp>
        <p:nvSpPr>
          <p:cNvPr id="11" name="Right Arrow 10"/>
          <p:cNvSpPr/>
          <p:nvPr/>
        </p:nvSpPr>
        <p:spPr>
          <a:xfrm rot="18327667">
            <a:off x="1363396" y="5434928"/>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sp>
        <p:nvSpPr>
          <p:cNvPr id="12" name="Right Arrow 11"/>
          <p:cNvSpPr/>
          <p:nvPr/>
        </p:nvSpPr>
        <p:spPr>
          <a:xfrm rot="18327667">
            <a:off x="6534344" y="429689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sp>
        <p:nvSpPr>
          <p:cNvPr id="13" name="Right Arrow 12"/>
          <p:cNvSpPr/>
          <p:nvPr/>
        </p:nvSpPr>
        <p:spPr>
          <a:xfrm rot="18327667">
            <a:off x="7038976" y="5429970"/>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sp>
        <p:nvSpPr>
          <p:cNvPr id="14" name="Content Placeholder 2"/>
          <p:cNvSpPr txBox="1">
            <a:spLocks/>
          </p:cNvSpPr>
          <p:nvPr/>
        </p:nvSpPr>
        <p:spPr>
          <a:xfrm>
            <a:off x="6707688" y="145427"/>
            <a:ext cx="5254668" cy="1127877"/>
          </a:xfrm>
          <a:prstGeom prst="rect">
            <a:avLst/>
          </a:prstGeom>
        </p:spPr>
        <p:txBody>
          <a:bodyPr vert="horz" lIns="91440" tIns="45720" rIns="91440" bIns="45720" rtlCol="0" anchor="ctr">
            <a:normAutofit fontScale="925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lvl="0">
              <a:buClr>
                <a:srgbClr val="8CB64A"/>
              </a:buClr>
            </a:pPr>
            <a:r>
              <a:rPr lang="fr-FR" sz="2400">
                <a:solidFill>
                  <a:sysClr val="windowText" lastClr="000000">
                    <a:lumMod val="50000"/>
                    <a:lumOff val="50000"/>
                  </a:sysClr>
                </a:solidFill>
                <a:latin typeface="Gill Sans MT" panose="020B0502020104020203"/>
              </a:rPr>
              <a:t>Selectare serviciu:  Windows Defender</a:t>
            </a:r>
          </a:p>
          <a:p>
            <a:pPr lvl="0">
              <a:buClr>
                <a:srgbClr val="8CB64A"/>
              </a:buClr>
            </a:pPr>
            <a:r>
              <a:rPr lang="fr-FR" sz="2400">
                <a:solidFill>
                  <a:sysClr val="windowText" lastClr="000000">
                    <a:lumMod val="50000"/>
                    <a:lumOff val="50000"/>
                  </a:sysClr>
                </a:solidFill>
                <a:latin typeface="Gill Sans MT" panose="020B0502020104020203"/>
              </a:rPr>
              <a:t>Oprire serviciu (Startup type: Disabled)</a:t>
            </a:r>
          </a:p>
        </p:txBody>
      </p:sp>
      <p:sp>
        <p:nvSpPr>
          <p:cNvPr id="15" name="Oval 14"/>
          <p:cNvSpPr/>
          <p:nvPr/>
        </p:nvSpPr>
        <p:spPr>
          <a:xfrm>
            <a:off x="985603" y="4431062"/>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2</a:t>
            </a:r>
          </a:p>
        </p:txBody>
      </p:sp>
      <p:sp>
        <p:nvSpPr>
          <p:cNvPr id="16" name="Oval 15"/>
          <p:cNvSpPr/>
          <p:nvPr/>
        </p:nvSpPr>
        <p:spPr>
          <a:xfrm>
            <a:off x="1303838" y="5501102"/>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3</a:t>
            </a:r>
          </a:p>
        </p:txBody>
      </p:sp>
      <p:sp>
        <p:nvSpPr>
          <p:cNvPr id="17" name="Oval 16"/>
          <p:cNvSpPr/>
          <p:nvPr/>
        </p:nvSpPr>
        <p:spPr>
          <a:xfrm>
            <a:off x="3053956" y="5294955"/>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1</a:t>
            </a:r>
          </a:p>
        </p:txBody>
      </p:sp>
      <p:sp>
        <p:nvSpPr>
          <p:cNvPr id="18" name="Oval 17"/>
          <p:cNvSpPr/>
          <p:nvPr/>
        </p:nvSpPr>
        <p:spPr>
          <a:xfrm>
            <a:off x="6449942" y="4431062"/>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2</a:t>
            </a:r>
          </a:p>
        </p:txBody>
      </p:sp>
      <p:sp>
        <p:nvSpPr>
          <p:cNvPr id="19" name="Oval 18"/>
          <p:cNvSpPr/>
          <p:nvPr/>
        </p:nvSpPr>
        <p:spPr>
          <a:xfrm>
            <a:off x="8599945" y="3706869"/>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1</a:t>
            </a:r>
          </a:p>
        </p:txBody>
      </p:sp>
      <p:sp>
        <p:nvSpPr>
          <p:cNvPr id="20" name="Oval 19"/>
          <p:cNvSpPr/>
          <p:nvPr/>
        </p:nvSpPr>
        <p:spPr>
          <a:xfrm>
            <a:off x="6965779" y="5563245"/>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3</a:t>
            </a:r>
          </a:p>
        </p:txBody>
      </p:sp>
      <p:sp>
        <p:nvSpPr>
          <p:cNvPr id="3" name="Rectangle 2"/>
          <p:cNvSpPr/>
          <p:nvPr/>
        </p:nvSpPr>
        <p:spPr>
          <a:xfrm>
            <a:off x="744213" y="1569402"/>
            <a:ext cx="2995115" cy="369332"/>
          </a:xfrm>
          <a:prstGeom prst="rect">
            <a:avLst/>
          </a:prstGeom>
        </p:spPr>
        <p:txBody>
          <a:bodyPr wrap="none">
            <a:spAutoFit/>
          </a:bodyPr>
          <a:lstStyle/>
          <a:p>
            <a:r>
              <a:rPr lang="en-US"/>
              <a:t>Dezactivare:  </a:t>
            </a:r>
            <a:r>
              <a:rPr lang="en-US" u="sng"/>
              <a:t>Windows Search</a:t>
            </a:r>
          </a:p>
        </p:txBody>
      </p:sp>
      <p:sp>
        <p:nvSpPr>
          <p:cNvPr id="21" name="Rectangle 20"/>
          <p:cNvSpPr/>
          <p:nvPr/>
        </p:nvSpPr>
        <p:spPr>
          <a:xfrm>
            <a:off x="6256206" y="1551585"/>
            <a:ext cx="3242362" cy="369332"/>
          </a:xfrm>
          <a:prstGeom prst="rect">
            <a:avLst/>
          </a:prstGeom>
        </p:spPr>
        <p:txBody>
          <a:bodyPr wrap="none">
            <a:spAutoFit/>
          </a:bodyPr>
          <a:lstStyle/>
          <a:p>
            <a:r>
              <a:rPr lang="en-US"/>
              <a:t>Dezactivare:  </a:t>
            </a:r>
            <a:r>
              <a:rPr lang="en-US" u="sng"/>
              <a:t>Windows Defender</a:t>
            </a:r>
          </a:p>
        </p:txBody>
      </p:sp>
    </p:spTree>
    <p:extLst>
      <p:ext uri="{BB962C8B-B14F-4D97-AF65-F5344CB8AC3E}">
        <p14:creationId xmlns:p14="http://schemas.microsoft.com/office/powerpoint/2010/main" val="4060356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lowchart: Process 16"/>
          <p:cNvSpPr/>
          <p:nvPr/>
        </p:nvSpPr>
        <p:spPr>
          <a:xfrm>
            <a:off x="252984" y="1334022"/>
            <a:ext cx="11709372" cy="5298510"/>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4213" y="1939790"/>
            <a:ext cx="5232832" cy="4386194"/>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6206" y="1938734"/>
            <a:ext cx="5232833" cy="4386195"/>
          </a:xfrm>
          <a:prstGeom prst="rect">
            <a:avLst/>
          </a:prstGeom>
        </p:spPr>
      </p:pic>
      <p:sp>
        <p:nvSpPr>
          <p:cNvPr id="18" name="Title 1"/>
          <p:cNvSpPr>
            <a:spLocks noGrp="1"/>
          </p:cNvSpPr>
          <p:nvPr>
            <p:ph type="title"/>
          </p:nvPr>
        </p:nvSpPr>
        <p:spPr>
          <a:xfrm>
            <a:off x="252984" y="84709"/>
            <a:ext cx="6529860" cy="1249313"/>
          </a:xfrm>
        </p:spPr>
        <p:txBody>
          <a:bodyPr/>
          <a:lstStyle/>
          <a:p>
            <a:r>
              <a:rPr lang="en-US"/>
              <a:t>Dezactivarea serviciilor (IV)</a:t>
            </a:r>
          </a:p>
        </p:txBody>
      </p:sp>
      <p:sp>
        <p:nvSpPr>
          <p:cNvPr id="19" name="Content Placeholder 2"/>
          <p:cNvSpPr txBox="1">
            <a:spLocks/>
          </p:cNvSpPr>
          <p:nvPr/>
        </p:nvSpPr>
        <p:spPr>
          <a:xfrm>
            <a:off x="6707688" y="145427"/>
            <a:ext cx="5254668" cy="1127877"/>
          </a:xfrm>
          <a:prstGeom prst="rect">
            <a:avLst/>
          </a:prstGeom>
        </p:spPr>
        <p:txBody>
          <a:bodyPr vert="horz" lIns="91440" tIns="45720" rIns="91440" bIns="45720" rtlCol="0" anchor="ctr">
            <a:normAutofit fontScale="925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lvl="0">
              <a:buClr>
                <a:srgbClr val="8CB64A"/>
              </a:buClr>
            </a:pPr>
            <a:r>
              <a:rPr lang="fr-FR" sz="2400">
                <a:solidFill>
                  <a:sysClr val="windowText" lastClr="000000">
                    <a:lumMod val="50000"/>
                    <a:lumOff val="50000"/>
                  </a:sysClr>
                </a:solidFill>
                <a:latin typeface="Gill Sans MT" panose="020B0502020104020203"/>
              </a:rPr>
              <a:t>Selectare serviciu:  Windows Firewall</a:t>
            </a:r>
          </a:p>
          <a:p>
            <a:pPr lvl="0">
              <a:buClr>
                <a:srgbClr val="8CB64A"/>
              </a:buClr>
            </a:pPr>
            <a:r>
              <a:rPr lang="fr-FR" sz="2400">
                <a:solidFill>
                  <a:sysClr val="windowText" lastClr="000000">
                    <a:lumMod val="50000"/>
                    <a:lumOff val="50000"/>
                  </a:sysClr>
                </a:solidFill>
                <a:latin typeface="Gill Sans MT" panose="020B0502020104020203"/>
              </a:rPr>
              <a:t>Oprire serviciu (Startup type: Disabled)</a:t>
            </a:r>
          </a:p>
        </p:txBody>
      </p:sp>
      <p:sp>
        <p:nvSpPr>
          <p:cNvPr id="20" name="Rectangle 19"/>
          <p:cNvSpPr/>
          <p:nvPr/>
        </p:nvSpPr>
        <p:spPr>
          <a:xfrm>
            <a:off x="744213" y="1569402"/>
            <a:ext cx="3095976" cy="369332"/>
          </a:xfrm>
          <a:prstGeom prst="rect">
            <a:avLst/>
          </a:prstGeom>
        </p:spPr>
        <p:txBody>
          <a:bodyPr wrap="none">
            <a:spAutoFit/>
          </a:bodyPr>
          <a:lstStyle/>
          <a:p>
            <a:r>
              <a:rPr lang="en-US"/>
              <a:t>Dezactivare:  </a:t>
            </a:r>
            <a:r>
              <a:rPr lang="en-US" u="sng"/>
              <a:t>Windows Firewall</a:t>
            </a:r>
          </a:p>
        </p:txBody>
      </p:sp>
      <p:sp>
        <p:nvSpPr>
          <p:cNvPr id="21" name="Right Arrow 20"/>
          <p:cNvSpPr/>
          <p:nvPr/>
        </p:nvSpPr>
        <p:spPr>
          <a:xfrm rot="18327667">
            <a:off x="2729308" y="3955384"/>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2593369" y="4129942"/>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1</a:t>
            </a:r>
          </a:p>
        </p:txBody>
      </p:sp>
      <p:sp>
        <p:nvSpPr>
          <p:cNvPr id="24" name="Right Arrow 23"/>
          <p:cNvSpPr/>
          <p:nvPr/>
        </p:nvSpPr>
        <p:spPr>
          <a:xfrm rot="18327667">
            <a:off x="8264580" y="4443063"/>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8128641" y="4617621"/>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2</a:t>
            </a:r>
          </a:p>
        </p:txBody>
      </p:sp>
      <p:sp>
        <p:nvSpPr>
          <p:cNvPr id="27" name="Right Arrow 26"/>
          <p:cNvSpPr/>
          <p:nvPr/>
        </p:nvSpPr>
        <p:spPr>
          <a:xfrm rot="18327667">
            <a:off x="8324082" y="5297238"/>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8188143" y="5471796"/>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3</a:t>
            </a:r>
          </a:p>
        </p:txBody>
      </p:sp>
    </p:spTree>
    <p:extLst>
      <p:ext uri="{BB962C8B-B14F-4D97-AF65-F5344CB8AC3E}">
        <p14:creationId xmlns:p14="http://schemas.microsoft.com/office/powerpoint/2010/main" val="14174216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457200" y="1987296"/>
            <a:ext cx="11271504" cy="4645236"/>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fontScale="90000"/>
          </a:bodyPr>
          <a:lstStyle/>
          <a:p>
            <a:r>
              <a:rPr lang="en-US" sz="3200"/>
              <a:t>mașinA virtuală</a:t>
            </a:r>
            <a:br>
              <a:rPr lang="en-US" sz="3200"/>
            </a:br>
            <a:r>
              <a:rPr lang="en-US" sz="3200"/>
              <a:t>Salvare stare:</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8981" y="2753700"/>
            <a:ext cx="5542681" cy="3112428"/>
          </a:xfrm>
          <a:prstGeom prst="rect">
            <a:avLst/>
          </a:prstGeom>
        </p:spPr>
      </p:pic>
      <p:sp>
        <p:nvSpPr>
          <p:cNvPr id="8" name="Right Arrow 7"/>
          <p:cNvSpPr/>
          <p:nvPr/>
        </p:nvSpPr>
        <p:spPr>
          <a:xfrm rot="1123567">
            <a:off x="2760920" y="2998444"/>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p:cNvSpPr txBox="1">
            <a:spLocks/>
          </p:cNvSpPr>
          <p:nvPr/>
        </p:nvSpPr>
        <p:spPr>
          <a:xfrm>
            <a:off x="7077817" y="3269324"/>
            <a:ext cx="3998615" cy="2263308"/>
          </a:xfrm>
          <a:prstGeom prst="rect">
            <a:avLst/>
          </a:prstGeom>
        </p:spPr>
        <p:txBody>
          <a:bodyPr vert="horz" lIns="91440" tIns="45720" rIns="91440" bIns="45720" rtlCol="0" anchor="ctr">
            <a:normAutofit fontScale="70000" lnSpcReduction="200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lvl="0">
              <a:buClr>
                <a:srgbClr val="8CB64A"/>
              </a:buClr>
            </a:pPr>
            <a:r>
              <a:rPr lang="en-US" sz="2400">
                <a:solidFill>
                  <a:sysClr val="windowText" lastClr="000000">
                    <a:lumMod val="50000"/>
                    <a:lumOff val="50000"/>
                  </a:sysClr>
                </a:solidFill>
              </a:rPr>
              <a:t>Salvare stare: permite păstrarea tuturor setărilor efectuate până în acest moment</a:t>
            </a:r>
            <a:r>
              <a:rPr kumimoji="0" lang="en-US" sz="2400" b="0" i="0" u="none" strike="noStrike" kern="1200" cap="none" spc="0" normalizeH="0" noProof="0">
                <a:ln>
                  <a:noFill/>
                </a:ln>
                <a:solidFill>
                  <a:sysClr val="windowText" lastClr="000000">
                    <a:lumMod val="50000"/>
                    <a:lumOff val="50000"/>
                  </a:sysClr>
                </a:solidFill>
                <a:effectLst/>
                <a:uLnTx/>
                <a:uFillTx/>
                <a:latin typeface="Gill Sans MT" panose="020B0502020104020203"/>
              </a:rPr>
              <a:t>.</a:t>
            </a:r>
          </a:p>
          <a:p>
            <a:pPr lvl="0">
              <a:buClr>
                <a:srgbClr val="8CB64A"/>
              </a:buClr>
            </a:pPr>
            <a:endParaRPr kumimoji="0" lang="en-US" sz="2400" b="0" i="0" u="none" strike="noStrike" kern="1200" cap="none" spc="0" normalizeH="0" noProof="0">
              <a:ln>
                <a:noFill/>
              </a:ln>
              <a:solidFill>
                <a:sysClr val="windowText" lastClr="000000">
                  <a:lumMod val="50000"/>
                  <a:lumOff val="50000"/>
                </a:sysClr>
              </a:solidFill>
              <a:effectLst/>
              <a:uLnTx/>
              <a:uFillTx/>
              <a:latin typeface="Gill Sans MT" panose="020B0502020104020203"/>
            </a:endParaRPr>
          </a:p>
          <a:p>
            <a:pPr lvl="0">
              <a:buClr>
                <a:srgbClr val="8CB64A"/>
              </a:buClr>
            </a:pPr>
            <a:r>
              <a:rPr lang="en-US" sz="2400">
                <a:solidFill>
                  <a:sysClr val="windowText" lastClr="000000">
                    <a:lumMod val="50000"/>
                    <a:lumOff val="50000"/>
                  </a:sysClr>
                </a:solidFill>
              </a:rPr>
              <a:t>Până în acest moment avem o mașină virtuală care rulează Windows 7, cu toate setările necesare pentru a detona mostrele malware.</a:t>
            </a:r>
            <a:endParaRPr kumimoji="0" lang="en-US" sz="2400" b="0" i="0" u="none" strike="noStrike" kern="1200" cap="none" spc="0" normalizeH="0" noProof="0">
              <a:ln>
                <a:noFill/>
              </a:ln>
              <a:solidFill>
                <a:sysClr val="windowText" lastClr="000000">
                  <a:lumMod val="50000"/>
                  <a:lumOff val="50000"/>
                </a:sysClr>
              </a:solidFill>
              <a:effectLst/>
              <a:uLnTx/>
              <a:uFillTx/>
              <a:latin typeface="Gill Sans MT" panose="020B0502020104020203"/>
            </a:endParaRPr>
          </a:p>
          <a:p>
            <a:pPr lvl="0">
              <a:buClr>
                <a:srgbClr val="8CB64A"/>
              </a:buClr>
            </a:pPr>
            <a:endParaRPr kumimoji="0" lang="en-US" sz="2400" b="0" i="0" u="none" strike="noStrike" kern="1200" cap="none" spc="0" normalizeH="0" baseline="0" noProof="0">
              <a:ln>
                <a:noFill/>
              </a:ln>
              <a:solidFill>
                <a:sysClr val="windowText" lastClr="000000">
                  <a:lumMod val="50000"/>
                  <a:lumOff val="50000"/>
                </a:sysClr>
              </a:solidFill>
              <a:effectLst/>
              <a:uLnTx/>
              <a:uFillTx/>
              <a:latin typeface="Gill Sans MT" panose="020B0502020104020203"/>
            </a:endParaRPr>
          </a:p>
        </p:txBody>
      </p:sp>
      <p:sp>
        <p:nvSpPr>
          <p:cNvPr id="12" name="Oval 11"/>
          <p:cNvSpPr/>
          <p:nvPr/>
        </p:nvSpPr>
        <p:spPr>
          <a:xfrm>
            <a:off x="2587558" y="2826075"/>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sp>
        <p:nvSpPr>
          <p:cNvPr id="10" name="Rectangle 9"/>
          <p:cNvSpPr/>
          <p:nvPr/>
        </p:nvSpPr>
        <p:spPr>
          <a:xfrm>
            <a:off x="1178981" y="2336970"/>
            <a:ext cx="10104715" cy="648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178980" y="6152049"/>
            <a:ext cx="10104715" cy="648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7888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t>VirtualBox Guest Additions</a:t>
            </a:r>
          </a:p>
        </p:txBody>
      </p:sp>
      <p:sp>
        <p:nvSpPr>
          <p:cNvPr id="3" name="Subtitle 2"/>
          <p:cNvSpPr>
            <a:spLocks noGrp="1"/>
          </p:cNvSpPr>
          <p:nvPr>
            <p:ph type="subTitle" idx="1"/>
          </p:nvPr>
        </p:nvSpPr>
        <p:spPr/>
        <p:txBody>
          <a:bodyPr/>
          <a:lstStyle/>
          <a:p>
            <a:r>
              <a:t>Oferă funcționalități îmbunătățite pentru mașinile virtuale</a:t>
            </a:r>
            <a:r>
              <a:rPr lang="en-US"/>
              <a:t> pe LINUX</a:t>
            </a:r>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68227" y="3448606"/>
            <a:ext cx="4907847" cy="2760664"/>
          </a:xfrm>
          <a:prstGeom prst="rect">
            <a:avLst/>
          </a:prstGeom>
        </p:spPr>
      </p:pic>
      <p:sp>
        <p:nvSpPr>
          <p:cNvPr id="5" name="Title 1"/>
          <p:cNvSpPr txBox="1">
            <a:spLocks/>
          </p:cNvSpPr>
          <p:nvPr/>
        </p:nvSpPr>
        <p:spPr>
          <a:xfrm>
            <a:off x="581190" y="802895"/>
            <a:ext cx="9745433" cy="75768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it-IT"/>
              <a:t>Instalarea mașinii virtuale pe Linux</a:t>
            </a:r>
            <a:endParaRPr lang="en-US"/>
          </a:p>
        </p:txBody>
      </p:sp>
      <p:sp>
        <p:nvSpPr>
          <p:cNvPr id="6" name="Rectangle 5"/>
          <p:cNvSpPr/>
          <p:nvPr/>
        </p:nvSpPr>
        <p:spPr>
          <a:xfrm>
            <a:off x="457200" y="1652016"/>
            <a:ext cx="11247120" cy="670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4172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909489" y="1125952"/>
            <a:ext cx="9755187" cy="2766528"/>
          </a:xfrm>
        </p:spPr>
        <p:txBody>
          <a:bodyPr>
            <a:normAutofit fontScale="90000"/>
          </a:bodyPr>
          <a:lstStyle/>
          <a:p>
            <a:r>
              <a:rPr lang="it-IT" u="sng" dirty="0"/>
              <a:t>C.4.2</a:t>
            </a:r>
            <a:br>
              <a:rPr lang="it-IT" dirty="0"/>
            </a:br>
            <a:r>
              <a:rPr lang="it-IT" dirty="0"/>
              <a:t>instrumentele de inginerie inversă</a:t>
            </a:r>
            <a:endParaRPr lang="en-US" dirty="0"/>
          </a:p>
        </p:txBody>
      </p:sp>
      <p:sp>
        <p:nvSpPr>
          <p:cNvPr id="4" name="Rectangle 3"/>
          <p:cNvSpPr/>
          <p:nvPr/>
        </p:nvSpPr>
        <p:spPr>
          <a:xfrm>
            <a:off x="8187923" y="6419685"/>
            <a:ext cx="3958071" cy="369332"/>
          </a:xfrm>
          <a:prstGeom prst="rect">
            <a:avLst/>
          </a:prstGeom>
        </p:spPr>
        <p:txBody>
          <a:bodyPr wrap="none">
            <a:spAutoFit/>
          </a:bodyPr>
          <a:lstStyle/>
          <a:p>
            <a:r>
              <a:rPr lang="en-US">
                <a:solidFill>
                  <a:srgbClr val="629D7D">
                    <a:lumMod val="20000"/>
                    <a:lumOff val="80000"/>
                  </a:srgbClr>
                </a:solidFill>
              </a:rPr>
              <a:t>Academia Tehnică Militară „Ferdinand I”</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28700210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447080" y="329184"/>
            <a:ext cx="11165800" cy="192600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Analiza Statică</a:t>
            </a:r>
          </a:p>
        </p:txBody>
      </p:sp>
      <p:sp>
        <p:nvSpPr>
          <p:cNvPr id="6" name="Flowchart: Process 5"/>
          <p:cNvSpPr/>
          <p:nvPr/>
        </p:nvSpPr>
        <p:spPr>
          <a:xfrm>
            <a:off x="447080" y="2484888"/>
            <a:ext cx="11165800" cy="2007863"/>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Analiza Dinamică</a:t>
            </a:r>
          </a:p>
        </p:txBody>
      </p:sp>
      <p:sp>
        <p:nvSpPr>
          <p:cNvPr id="7" name="Flowchart: Process 6"/>
          <p:cNvSpPr/>
          <p:nvPr/>
        </p:nvSpPr>
        <p:spPr>
          <a:xfrm>
            <a:off x="447080" y="4681728"/>
            <a:ext cx="11165800" cy="190195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Analiza Cloud</a:t>
            </a: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8396" y="2632096"/>
            <a:ext cx="2293883" cy="1720412"/>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7046" y="2632096"/>
            <a:ext cx="1181349" cy="1720412"/>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49214" y="2632096"/>
            <a:ext cx="3629561" cy="1720412"/>
          </a:xfrm>
          <a:prstGeom prst="rect">
            <a:avLst/>
          </a:prstGeom>
        </p:spPr>
      </p:pic>
      <p:pic>
        <p:nvPicPr>
          <p:cNvPr id="22" name="Picture 2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58898" y="455065"/>
            <a:ext cx="2166012" cy="1626314"/>
          </a:xfrm>
          <a:prstGeom prst="rect">
            <a:avLst/>
          </a:prstGeom>
        </p:spPr>
      </p:pic>
      <p:sp>
        <p:nvSpPr>
          <p:cNvPr id="23" name="Rectangle 22"/>
          <p:cNvSpPr/>
          <p:nvPr/>
        </p:nvSpPr>
        <p:spPr>
          <a:xfrm>
            <a:off x="8173032" y="1461861"/>
            <a:ext cx="2074863" cy="369332"/>
          </a:xfrm>
          <a:prstGeom prst="rect">
            <a:avLst/>
          </a:prstGeom>
        </p:spPr>
        <p:txBody>
          <a:bodyPr wrap="none">
            <a:spAutoFit/>
          </a:bodyPr>
          <a:lstStyle/>
          <a:p>
            <a:r>
              <a:rPr lang="en-US">
                <a:solidFill>
                  <a:prstClr val="black"/>
                </a:solidFill>
              </a:rPr>
              <a:t>Măsoară potențialul</a:t>
            </a:r>
          </a:p>
        </p:txBody>
      </p:sp>
      <p:sp>
        <p:nvSpPr>
          <p:cNvPr id="24" name="Rectangle 23"/>
          <p:cNvSpPr/>
          <p:nvPr/>
        </p:nvSpPr>
        <p:spPr>
          <a:xfrm>
            <a:off x="7571231" y="3675974"/>
            <a:ext cx="2718821" cy="369332"/>
          </a:xfrm>
          <a:prstGeom prst="rect">
            <a:avLst/>
          </a:prstGeom>
        </p:spPr>
        <p:txBody>
          <a:bodyPr wrap="none">
            <a:spAutoFit/>
          </a:bodyPr>
          <a:lstStyle/>
          <a:p>
            <a:r>
              <a:rPr lang="en-US">
                <a:solidFill>
                  <a:prstClr val="black"/>
                </a:solidFill>
              </a:rPr>
              <a:t>Observați comportamentul</a:t>
            </a:r>
          </a:p>
        </p:txBody>
      </p:sp>
      <p:sp>
        <p:nvSpPr>
          <p:cNvPr id="26" name="Rectangle 25"/>
          <p:cNvSpPr/>
          <p:nvPr/>
        </p:nvSpPr>
        <p:spPr>
          <a:xfrm>
            <a:off x="8333428" y="5863087"/>
            <a:ext cx="2688813" cy="646331"/>
          </a:xfrm>
          <a:prstGeom prst="rect">
            <a:avLst/>
          </a:prstGeom>
        </p:spPr>
        <p:txBody>
          <a:bodyPr wrap="none">
            <a:spAutoFit/>
          </a:bodyPr>
          <a:lstStyle/>
          <a:p>
            <a:r>
              <a:rPr lang="it-IT">
                <a:solidFill>
                  <a:prstClr val="black"/>
                </a:solidFill>
              </a:rPr>
              <a:t>La distantă:</a:t>
            </a:r>
          </a:p>
          <a:p>
            <a:r>
              <a:rPr lang="it-IT">
                <a:solidFill>
                  <a:prstClr val="black"/>
                </a:solidFill>
              </a:rPr>
              <a:t>potenţial şi comportament</a:t>
            </a:r>
            <a:endParaRPr lang="en-US">
              <a:solidFill>
                <a:prstClr val="black"/>
              </a:solidFill>
            </a:endParaRPr>
          </a:p>
        </p:txBody>
      </p:sp>
      <p:pic>
        <p:nvPicPr>
          <p:cNvPr id="32" name="Picture 3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108804" y="447983"/>
            <a:ext cx="2450094" cy="1633396"/>
          </a:xfrm>
          <a:prstGeom prst="rect">
            <a:avLst/>
          </a:prstGeom>
        </p:spPr>
      </p:pic>
      <p:pic>
        <p:nvPicPr>
          <p:cNvPr id="34" name="Picture 3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09454" y="447984"/>
            <a:ext cx="2499350" cy="1633396"/>
          </a:xfrm>
          <a:prstGeom prst="rect">
            <a:avLst/>
          </a:prstGeom>
        </p:spPr>
      </p:pic>
      <p:pic>
        <p:nvPicPr>
          <p:cNvPr id="35" name="Picture 3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578592" y="4775475"/>
            <a:ext cx="2591717" cy="1714497"/>
          </a:xfrm>
          <a:prstGeom prst="rect">
            <a:avLst/>
          </a:prstGeom>
        </p:spPr>
      </p:pic>
      <p:pic>
        <p:nvPicPr>
          <p:cNvPr id="36" name="Picture 35"/>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172081" y="4775475"/>
            <a:ext cx="2570376" cy="1713584"/>
          </a:xfrm>
          <a:prstGeom prst="rect">
            <a:avLst/>
          </a:prstGeom>
        </p:spPr>
      </p:pic>
      <p:pic>
        <p:nvPicPr>
          <p:cNvPr id="38" name="Picture 3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42459" y="4780941"/>
            <a:ext cx="2277491" cy="1708118"/>
          </a:xfrm>
          <a:prstGeom prst="rect">
            <a:avLst/>
          </a:prstGeom>
        </p:spPr>
      </p:pic>
      <p:sp>
        <p:nvSpPr>
          <p:cNvPr id="2" name="Rectangle 1"/>
          <p:cNvSpPr/>
          <p:nvPr/>
        </p:nvSpPr>
        <p:spPr>
          <a:xfrm>
            <a:off x="347981" y="-36200"/>
            <a:ext cx="1450782" cy="369332"/>
          </a:xfrm>
          <a:prstGeom prst="rect">
            <a:avLst/>
          </a:prstGeom>
        </p:spPr>
        <p:txBody>
          <a:bodyPr wrap="none">
            <a:spAutoFit/>
          </a:bodyPr>
          <a:lstStyle/>
          <a:p>
            <a:r>
              <a:rPr lang="en-US">
                <a:solidFill>
                  <a:prstClr val="black"/>
                </a:solidFill>
              </a:rPr>
              <a:t>Metodologie:</a:t>
            </a:r>
          </a:p>
        </p:txBody>
      </p:sp>
    </p:spTree>
    <p:extLst>
      <p:ext uri="{BB962C8B-B14F-4D97-AF65-F5344CB8AC3E}">
        <p14:creationId xmlns:p14="http://schemas.microsoft.com/office/powerpoint/2010/main" val="21327502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a:t>Analiza Statică:</a:t>
            </a:r>
          </a:p>
        </p:txBody>
      </p:sp>
      <p:pic>
        <p:nvPicPr>
          <p:cNvPr id="9" name="Picture 8"/>
          <p:cNvPicPr>
            <a:picLocks noChangeAspect="1"/>
          </p:cNvPicPr>
          <p:nvPr/>
        </p:nvPicPr>
        <p:blipFill>
          <a:blip r:embed="rId2">
            <a:clrChange>
              <a:clrFrom>
                <a:srgbClr val="F6FFFC"/>
              </a:clrFrom>
              <a:clrTo>
                <a:srgbClr val="F6FFFC">
                  <a:alpha val="0"/>
                </a:srgbClr>
              </a:clrTo>
            </a:clrChange>
            <a:duotone>
              <a:schemeClr val="accent4">
                <a:shade val="45000"/>
                <a:satMod val="135000"/>
              </a:schemeClr>
              <a:prstClr val="white"/>
            </a:duotone>
          </a:blip>
          <a:stretch>
            <a:fillRect/>
          </a:stretch>
        </p:blipFill>
        <p:spPr>
          <a:xfrm>
            <a:off x="6016752" y="2422999"/>
            <a:ext cx="4443984" cy="3356552"/>
          </a:xfrm>
          <a:prstGeom prst="rect">
            <a:avLst/>
          </a:prstGeom>
        </p:spPr>
      </p:pic>
      <p:pic>
        <p:nvPicPr>
          <p:cNvPr id="12" name="Picture 11"/>
          <p:cNvPicPr>
            <a:picLocks noChangeAspect="1"/>
          </p:cNvPicPr>
          <p:nvPr/>
        </p:nvPicPr>
        <p:blipFill>
          <a:blip r:embed="rId3"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037036" y="2422999"/>
            <a:ext cx="4475403" cy="3356552"/>
          </a:xfrm>
          <a:prstGeom prst="rect">
            <a:avLst/>
          </a:prstGeom>
        </p:spPr>
      </p:pic>
      <p:sp>
        <p:nvSpPr>
          <p:cNvPr id="23" name="Flowchart: Process 22"/>
          <p:cNvSpPr/>
          <p:nvPr/>
        </p:nvSpPr>
        <p:spPr>
          <a:xfrm>
            <a:off x="451104" y="2003304"/>
            <a:ext cx="11289792" cy="4306056"/>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6" name="Rounded Rectangle 5"/>
          <p:cNvSpPr/>
          <p:nvPr/>
        </p:nvSpPr>
        <p:spPr>
          <a:xfrm>
            <a:off x="4708398" y="6133412"/>
            <a:ext cx="3468624" cy="46329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prstClr val="white"/>
                </a:solidFill>
              </a:rPr>
              <a:t>Inventariere/Inginerie inversă</a:t>
            </a:r>
          </a:p>
        </p:txBody>
      </p:sp>
    </p:spTree>
    <p:extLst>
      <p:ext uri="{BB962C8B-B14F-4D97-AF65-F5344CB8AC3E}">
        <p14:creationId xmlns:p14="http://schemas.microsoft.com/office/powerpoint/2010/main" val="2490488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581192" y="2011680"/>
            <a:ext cx="11165800" cy="192600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Analiză Statică</a:t>
            </a:r>
          </a:p>
        </p:txBody>
      </p:sp>
      <p:sp>
        <p:nvSpPr>
          <p:cNvPr id="6" name="Flowchart: Process 5"/>
          <p:cNvSpPr/>
          <p:nvPr/>
        </p:nvSpPr>
        <p:spPr>
          <a:xfrm>
            <a:off x="581192" y="4047410"/>
            <a:ext cx="11165800" cy="184742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Analiză Dinamică</a:t>
            </a:r>
          </a:p>
        </p:txBody>
      </p:sp>
      <p:sp>
        <p:nvSpPr>
          <p:cNvPr id="7" name="Flowchart: Process 6"/>
          <p:cNvSpPr/>
          <p:nvPr/>
        </p:nvSpPr>
        <p:spPr>
          <a:xfrm>
            <a:off x="581192" y="6004560"/>
            <a:ext cx="11165800" cy="609600"/>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Analiză Cloud</a:t>
            </a:r>
          </a:p>
        </p:txBody>
      </p:sp>
      <p:sp>
        <p:nvSpPr>
          <p:cNvPr id="2" name="Title 1"/>
          <p:cNvSpPr>
            <a:spLocks noGrp="1"/>
          </p:cNvSpPr>
          <p:nvPr>
            <p:ph type="title"/>
          </p:nvPr>
        </p:nvSpPr>
        <p:spPr/>
        <p:txBody>
          <a:bodyPr>
            <a:normAutofit/>
          </a:bodyPr>
          <a:lstStyle/>
          <a:p>
            <a:r>
              <a:rPr lang="pt-BR" sz="3200"/>
              <a:t>cod malițios: Instrumente de analiză</a:t>
            </a:r>
            <a:endParaRPr lang="en-US" sz="3200"/>
          </a:p>
        </p:txBody>
      </p:sp>
      <p:sp>
        <p:nvSpPr>
          <p:cNvPr id="3" name="Content Placeholder 2"/>
          <p:cNvSpPr>
            <a:spLocks noGrp="1"/>
          </p:cNvSpPr>
          <p:nvPr>
            <p:ph idx="1"/>
          </p:nvPr>
        </p:nvSpPr>
        <p:spPr>
          <a:xfrm>
            <a:off x="581193" y="2305088"/>
            <a:ext cx="6179272" cy="3955504"/>
          </a:xfrm>
        </p:spPr>
        <p:txBody>
          <a:bodyPr>
            <a:noAutofit/>
          </a:bodyPr>
          <a:lstStyle/>
          <a:p>
            <a:r>
              <a:rPr lang="en-US" sz="3200" b="1">
                <a:solidFill>
                  <a:schemeClr val="tx1"/>
                </a:solidFill>
              </a:rPr>
              <a:t>PEstudio</a:t>
            </a:r>
          </a:p>
          <a:p>
            <a:r>
              <a:rPr lang="en-US" sz="3200">
                <a:solidFill>
                  <a:schemeClr val="tx1">
                    <a:lumMod val="50000"/>
                    <a:lumOff val="50000"/>
                  </a:schemeClr>
                </a:solidFill>
              </a:rPr>
              <a:t>Bcompare</a:t>
            </a:r>
          </a:p>
          <a:p>
            <a:r>
              <a:rPr lang="en-US" sz="3200">
                <a:solidFill>
                  <a:schemeClr val="tx1">
                    <a:lumMod val="50000"/>
                    <a:lumOff val="50000"/>
                  </a:schemeClr>
                </a:solidFill>
              </a:rPr>
              <a:t>Cutter &amp; IDA &amp; x64dbg</a:t>
            </a:r>
          </a:p>
          <a:p>
            <a:r>
              <a:rPr lang="en-US" sz="3200">
                <a:solidFill>
                  <a:schemeClr val="tx1">
                    <a:lumMod val="50000"/>
                    <a:lumOff val="50000"/>
                  </a:schemeClr>
                </a:solidFill>
              </a:rPr>
              <a:t>Sysinternals</a:t>
            </a:r>
          </a:p>
          <a:p>
            <a:r>
              <a:rPr lang="en-US" sz="3200">
                <a:solidFill>
                  <a:schemeClr val="tx1">
                    <a:lumMod val="50000"/>
                    <a:lumOff val="50000"/>
                  </a:schemeClr>
                </a:solidFill>
              </a:rPr>
              <a:t>Wireshark</a:t>
            </a:r>
          </a:p>
          <a:p>
            <a:r>
              <a:rPr lang="en-US" sz="3200">
                <a:solidFill>
                  <a:schemeClr val="tx1">
                    <a:lumMod val="50000"/>
                    <a:lumOff val="50000"/>
                  </a:schemeClr>
                </a:solidFill>
              </a:rPr>
              <a:t>procDOT</a:t>
            </a:r>
          </a:p>
          <a:p>
            <a:r>
              <a:rPr lang="en-US" sz="3200">
                <a:solidFill>
                  <a:schemeClr val="tx1">
                    <a:lumMod val="50000"/>
                    <a:lumOff val="50000"/>
                  </a:schemeClr>
                </a:solidFill>
              </a:rPr>
              <a:t>Analiza malware in Cloud </a:t>
            </a:r>
          </a:p>
        </p:txBody>
      </p:sp>
      <p:sp>
        <p:nvSpPr>
          <p:cNvPr id="4" name="Right Arrow 3"/>
          <p:cNvSpPr/>
          <p:nvPr/>
        </p:nvSpPr>
        <p:spPr>
          <a:xfrm>
            <a:off x="1" y="2176738"/>
            <a:ext cx="581192" cy="268343"/>
          </a:xfrm>
          <a:prstGeom prst="rightArrow">
            <a:avLst>
              <a:gd name="adj1" fmla="val 50000"/>
              <a:gd name="adj2" fmla="val 8034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20541676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lowchart: Process 11"/>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solidFill>
                  <a:schemeClr val="bg1">
                    <a:lumMod val="95000"/>
                  </a:schemeClr>
                </a:solidFill>
              </a:rPr>
              <a:t>PE studio</a:t>
            </a:r>
            <a:br>
              <a:rPr lang="en-US">
                <a:solidFill>
                  <a:schemeClr val="bg1">
                    <a:lumMod val="95000"/>
                  </a:schemeClr>
                </a:solidFill>
              </a:rPr>
            </a:br>
            <a:r>
              <a:rPr lang="en-US" sz="1600">
                <a:solidFill>
                  <a:schemeClr val="bg1">
                    <a:lumMod val="95000"/>
                  </a:schemeClr>
                </a:solidFill>
              </a:rPr>
              <a:t>indicatori &amp; cloud (test banca malware)</a:t>
            </a:r>
          </a:p>
        </p:txBody>
      </p:sp>
      <p:pic>
        <p:nvPicPr>
          <p:cNvPr id="5" name="Picture 4"/>
          <p:cNvPicPr>
            <a:picLocks noChangeAspect="1"/>
          </p:cNvPicPr>
          <p:nvPr/>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5678664" y="2145911"/>
            <a:ext cx="5773998" cy="3366135"/>
          </a:xfrm>
          <a:prstGeom prst="rect">
            <a:avLst/>
          </a:prstGeom>
        </p:spPr>
      </p:pic>
      <p:pic>
        <p:nvPicPr>
          <p:cNvPr id="4" name="Content Placeholder 3"/>
          <p:cNvPicPr>
            <a:picLocks noGrp="1" noChangeAspect="1"/>
          </p:cNvPicPr>
          <p:nvPr>
            <p:ph idx="1"/>
          </p:nvPr>
        </p:nvPicPr>
        <p:blipFill>
          <a:blip r:embed="rId4" cstate="print">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tretch>
            <a:fillRect/>
          </a:stretch>
        </p:blipFill>
        <p:spPr>
          <a:xfrm>
            <a:off x="759997" y="2996318"/>
            <a:ext cx="5773998" cy="3366135"/>
          </a:xfrm>
        </p:spPr>
      </p:pic>
      <p:sp>
        <p:nvSpPr>
          <p:cNvPr id="6" name="Rectangle 5"/>
          <p:cNvSpPr/>
          <p:nvPr/>
        </p:nvSpPr>
        <p:spPr>
          <a:xfrm>
            <a:off x="813819" y="2414135"/>
            <a:ext cx="4502130" cy="369332"/>
          </a:xfrm>
          <a:prstGeom prst="rect">
            <a:avLst/>
          </a:prstGeom>
        </p:spPr>
        <p:txBody>
          <a:bodyPr wrap="none">
            <a:spAutoFit/>
          </a:bodyPr>
          <a:lstStyle/>
          <a:p>
            <a:r>
              <a:rPr lang="it-IT">
                <a:solidFill>
                  <a:schemeClr val="tx1">
                    <a:lumMod val="50000"/>
                    <a:lumOff val="50000"/>
                  </a:schemeClr>
                </a:solidFill>
              </a:rPr>
              <a:t>Înțelegerea indicatorilor și verificarea în cloud</a:t>
            </a:r>
            <a:r>
              <a:rPr lang="en-US">
                <a:solidFill>
                  <a:schemeClr val="tx1">
                    <a:lumMod val="50000"/>
                    <a:lumOff val="50000"/>
                  </a:schemeClr>
                </a:solidFill>
              </a:rPr>
              <a:t>:</a:t>
            </a:r>
          </a:p>
        </p:txBody>
      </p:sp>
      <p:sp>
        <p:nvSpPr>
          <p:cNvPr id="7" name="Rectangle 6"/>
          <p:cNvSpPr/>
          <p:nvPr/>
        </p:nvSpPr>
        <p:spPr>
          <a:xfrm>
            <a:off x="6751928" y="5736393"/>
            <a:ext cx="4348178" cy="369332"/>
          </a:xfrm>
          <a:prstGeom prst="rect">
            <a:avLst/>
          </a:prstGeom>
        </p:spPr>
        <p:txBody>
          <a:bodyPr wrap="none">
            <a:spAutoFit/>
          </a:bodyPr>
          <a:lstStyle/>
          <a:p>
            <a:r>
              <a:rPr lang="en-US">
                <a:solidFill>
                  <a:schemeClr val="tx1">
                    <a:lumMod val="50000"/>
                    <a:lumOff val="50000"/>
                  </a:schemeClr>
                </a:solidFill>
              </a:rPr>
              <a:t>Fișier PE infectat luat din banca de malware !</a:t>
            </a:r>
          </a:p>
        </p:txBody>
      </p:sp>
      <p:grpSp>
        <p:nvGrpSpPr>
          <p:cNvPr id="8" name="Group 7"/>
          <p:cNvGrpSpPr/>
          <p:nvPr/>
        </p:nvGrpSpPr>
        <p:grpSpPr>
          <a:xfrm>
            <a:off x="7924801" y="679693"/>
            <a:ext cx="3730751" cy="1058726"/>
            <a:chOff x="737616" y="2167244"/>
            <a:chExt cx="10268026" cy="4196980"/>
          </a:xfrm>
        </p:grpSpPr>
        <p:sp>
          <p:nvSpPr>
            <p:cNvPr id="9" name="Flowchart: Magnetic Disk 8"/>
            <p:cNvSpPr/>
            <p:nvPr/>
          </p:nvSpPr>
          <p:spPr>
            <a:xfrm>
              <a:off x="737616" y="3931920"/>
              <a:ext cx="1383792" cy="780288"/>
            </a:xfrm>
            <a:prstGeom prst="flowChartMagneticDisk">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500">
                  <a:solidFill>
                    <a:schemeClr val="bg1">
                      <a:lumMod val="95000"/>
                    </a:schemeClr>
                  </a:solidFill>
                </a:rPr>
                <a:t>.exe; .dll …</a:t>
              </a:r>
            </a:p>
          </p:txBody>
        </p:sp>
        <p:sp>
          <p:nvSpPr>
            <p:cNvPr id="10" name="Rounded Rectangle 9"/>
            <p:cNvSpPr/>
            <p:nvPr/>
          </p:nvSpPr>
          <p:spPr>
            <a:xfrm>
              <a:off x="3767328" y="2346960"/>
              <a:ext cx="1670304" cy="658368"/>
            </a:xfrm>
            <a:prstGeom prst="round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500">
                  <a:solidFill>
                    <a:schemeClr val="bg1">
                      <a:lumMod val="95000"/>
                    </a:schemeClr>
                  </a:solidFill>
                </a:rPr>
                <a:t>PE Studio</a:t>
              </a:r>
            </a:p>
          </p:txBody>
        </p:sp>
        <p:sp>
          <p:nvSpPr>
            <p:cNvPr id="11" name="Rounded Rectangle 10"/>
            <p:cNvSpPr/>
            <p:nvPr/>
          </p:nvSpPr>
          <p:spPr>
            <a:xfrm>
              <a:off x="3377184" y="3992880"/>
              <a:ext cx="4852416" cy="658368"/>
            </a:xfrm>
            <a:prstGeom prst="round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500">
                  <a:solidFill>
                    <a:schemeClr val="bg1">
                      <a:lumMod val="95000"/>
                    </a:schemeClr>
                  </a:solidFill>
                </a:rPr>
                <a:t>PE Parser</a:t>
              </a:r>
            </a:p>
          </p:txBody>
        </p:sp>
        <p:sp>
          <p:nvSpPr>
            <p:cNvPr id="13" name="Rounded Rectangle 12"/>
            <p:cNvSpPr/>
            <p:nvPr/>
          </p:nvSpPr>
          <p:spPr>
            <a:xfrm>
              <a:off x="6333744" y="2346960"/>
              <a:ext cx="1670304" cy="658368"/>
            </a:xfrm>
            <a:prstGeom prst="round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500">
                  <a:solidFill>
                    <a:schemeClr val="bg1">
                      <a:lumMod val="95000"/>
                    </a:schemeClr>
                  </a:solidFill>
                </a:rPr>
                <a:t>Third Party</a:t>
              </a:r>
            </a:p>
          </p:txBody>
        </p:sp>
        <p:sp>
          <p:nvSpPr>
            <p:cNvPr id="14" name="Flowchart: Magnetic Disk 13"/>
            <p:cNvSpPr/>
            <p:nvPr/>
          </p:nvSpPr>
          <p:spPr>
            <a:xfrm>
              <a:off x="9485376" y="3931920"/>
              <a:ext cx="1383792" cy="780288"/>
            </a:xfrm>
            <a:prstGeom prst="flowChartMagneticDisk">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500">
                  <a:solidFill>
                    <a:schemeClr val="bg1">
                      <a:lumMod val="95000"/>
                    </a:schemeClr>
                  </a:solidFill>
                </a:rPr>
                <a:t>Raport.xml</a:t>
              </a:r>
            </a:p>
          </p:txBody>
        </p:sp>
        <p:sp>
          <p:nvSpPr>
            <p:cNvPr id="15" name="Flowchart: Magnetic Disk 14"/>
            <p:cNvSpPr/>
            <p:nvPr/>
          </p:nvSpPr>
          <p:spPr>
            <a:xfrm>
              <a:off x="3346704" y="5583936"/>
              <a:ext cx="1383792" cy="780288"/>
            </a:xfrm>
            <a:prstGeom prst="flowChartMagneticDisk">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500">
                  <a:solidFill>
                    <a:schemeClr val="bg1">
                      <a:lumMod val="95000"/>
                    </a:schemeClr>
                  </a:solidFill>
                </a:rPr>
                <a:t>whitelist</a:t>
              </a:r>
            </a:p>
          </p:txBody>
        </p:sp>
        <p:sp>
          <p:nvSpPr>
            <p:cNvPr id="16" name="Flowchart: Magnetic Disk 15"/>
            <p:cNvSpPr/>
            <p:nvPr/>
          </p:nvSpPr>
          <p:spPr>
            <a:xfrm>
              <a:off x="5081016" y="5583936"/>
              <a:ext cx="1383792" cy="780288"/>
            </a:xfrm>
            <a:prstGeom prst="flowChartMagneticDisk">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500">
                  <a:solidFill>
                    <a:schemeClr val="bg1">
                      <a:lumMod val="95000"/>
                    </a:schemeClr>
                  </a:solidFill>
                </a:rPr>
                <a:t>blacklist</a:t>
              </a:r>
            </a:p>
          </p:txBody>
        </p:sp>
        <p:sp>
          <p:nvSpPr>
            <p:cNvPr id="17" name="Flowchart: Magnetic Disk 16"/>
            <p:cNvSpPr/>
            <p:nvPr/>
          </p:nvSpPr>
          <p:spPr>
            <a:xfrm>
              <a:off x="6815328" y="5583936"/>
              <a:ext cx="1383792" cy="780288"/>
            </a:xfrm>
            <a:prstGeom prst="flowChartMagneticDisk">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500">
                  <a:solidFill>
                    <a:schemeClr val="bg1">
                      <a:lumMod val="95000"/>
                    </a:schemeClr>
                  </a:solidFill>
                </a:rPr>
                <a:t>thresholds</a:t>
              </a:r>
            </a:p>
          </p:txBody>
        </p:sp>
        <p:sp>
          <p:nvSpPr>
            <p:cNvPr id="18" name="Right Arrow 17"/>
            <p:cNvSpPr/>
            <p:nvPr/>
          </p:nvSpPr>
          <p:spPr>
            <a:xfrm>
              <a:off x="2371344" y="4221548"/>
              <a:ext cx="670560" cy="277300"/>
            </a:xfrm>
            <a:prstGeom prst="rightArrow">
              <a:avLst>
                <a:gd name="adj1" fmla="val 50000"/>
                <a:gd name="adj2" fmla="val 74182"/>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500">
                <a:solidFill>
                  <a:schemeClr val="bg1">
                    <a:lumMod val="95000"/>
                  </a:schemeClr>
                </a:solidFill>
              </a:endParaRPr>
            </a:p>
          </p:txBody>
        </p:sp>
        <p:sp>
          <p:nvSpPr>
            <p:cNvPr id="19" name="Right Arrow 18"/>
            <p:cNvSpPr/>
            <p:nvPr/>
          </p:nvSpPr>
          <p:spPr>
            <a:xfrm>
              <a:off x="8522208" y="4221548"/>
              <a:ext cx="670560" cy="277300"/>
            </a:xfrm>
            <a:prstGeom prst="rightArrow">
              <a:avLst>
                <a:gd name="adj1" fmla="val 50000"/>
                <a:gd name="adj2" fmla="val 74182"/>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500">
                <a:solidFill>
                  <a:schemeClr val="bg1">
                    <a:lumMod val="95000"/>
                  </a:schemeClr>
                </a:solidFill>
              </a:endParaRPr>
            </a:p>
          </p:txBody>
        </p:sp>
        <p:sp>
          <p:nvSpPr>
            <p:cNvPr id="20" name="Up Arrow 19"/>
            <p:cNvSpPr/>
            <p:nvPr/>
          </p:nvSpPr>
          <p:spPr>
            <a:xfrm rot="10800000">
              <a:off x="3885003" y="4840224"/>
              <a:ext cx="268224" cy="524256"/>
            </a:xfrm>
            <a:prstGeom prst="upArrow">
              <a:avLst>
                <a:gd name="adj1" fmla="val 50000"/>
                <a:gd name="adj2" fmla="val 77273"/>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500">
                <a:solidFill>
                  <a:schemeClr val="bg1">
                    <a:lumMod val="95000"/>
                  </a:schemeClr>
                </a:solidFill>
              </a:endParaRPr>
            </a:p>
          </p:txBody>
        </p:sp>
        <p:sp>
          <p:nvSpPr>
            <p:cNvPr id="21" name="Up Arrow 20"/>
            <p:cNvSpPr/>
            <p:nvPr/>
          </p:nvSpPr>
          <p:spPr>
            <a:xfrm rot="10800000">
              <a:off x="5669280" y="4840224"/>
              <a:ext cx="268224" cy="524256"/>
            </a:xfrm>
            <a:prstGeom prst="upArrow">
              <a:avLst>
                <a:gd name="adj1" fmla="val 50000"/>
                <a:gd name="adj2" fmla="val 77273"/>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500">
                <a:solidFill>
                  <a:schemeClr val="bg1">
                    <a:lumMod val="95000"/>
                  </a:schemeClr>
                </a:solidFill>
              </a:endParaRPr>
            </a:p>
          </p:txBody>
        </p:sp>
        <p:sp>
          <p:nvSpPr>
            <p:cNvPr id="22" name="Up Arrow 21"/>
            <p:cNvSpPr/>
            <p:nvPr/>
          </p:nvSpPr>
          <p:spPr>
            <a:xfrm rot="10800000">
              <a:off x="7321622" y="4840224"/>
              <a:ext cx="268224" cy="524256"/>
            </a:xfrm>
            <a:prstGeom prst="upArrow">
              <a:avLst>
                <a:gd name="adj1" fmla="val 50000"/>
                <a:gd name="adj2" fmla="val 77273"/>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500">
                <a:solidFill>
                  <a:schemeClr val="bg1">
                    <a:lumMod val="95000"/>
                  </a:schemeClr>
                </a:solidFill>
              </a:endParaRPr>
            </a:p>
          </p:txBody>
        </p:sp>
        <p:sp>
          <p:nvSpPr>
            <p:cNvPr id="23" name="Up-Down Arrow 22"/>
            <p:cNvSpPr/>
            <p:nvPr/>
          </p:nvSpPr>
          <p:spPr>
            <a:xfrm>
              <a:off x="4464123" y="3198876"/>
              <a:ext cx="256032" cy="600456"/>
            </a:xfrm>
            <a:prstGeom prst="upDownArrow">
              <a:avLst>
                <a:gd name="adj1" fmla="val 50000"/>
                <a:gd name="adj2" fmla="val 80952"/>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500">
                <a:solidFill>
                  <a:schemeClr val="bg1">
                    <a:lumMod val="95000"/>
                  </a:schemeClr>
                </a:solidFill>
              </a:endParaRPr>
            </a:p>
          </p:txBody>
        </p:sp>
        <p:sp>
          <p:nvSpPr>
            <p:cNvPr id="24" name="Up-Down Arrow 23"/>
            <p:cNvSpPr/>
            <p:nvPr/>
          </p:nvSpPr>
          <p:spPr>
            <a:xfrm>
              <a:off x="7040880" y="3198876"/>
              <a:ext cx="256032" cy="600456"/>
            </a:xfrm>
            <a:prstGeom prst="upDownArrow">
              <a:avLst>
                <a:gd name="adj1" fmla="val 50000"/>
                <a:gd name="adj2" fmla="val 80952"/>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500">
                <a:solidFill>
                  <a:schemeClr val="bg1">
                    <a:lumMod val="95000"/>
                  </a:schemeClr>
                </a:solidFill>
              </a:endParaRPr>
            </a:p>
          </p:txBody>
        </p:sp>
        <p:sp>
          <p:nvSpPr>
            <p:cNvPr id="25" name="Rectangle 24"/>
            <p:cNvSpPr/>
            <p:nvPr/>
          </p:nvSpPr>
          <p:spPr>
            <a:xfrm>
              <a:off x="9355186" y="2167244"/>
              <a:ext cx="1482772" cy="1586108"/>
            </a:xfrm>
            <a:prstGeom prst="rect">
              <a:avLst/>
            </a:prstGeom>
            <a:noFill/>
            <a:ln>
              <a:noFill/>
            </a:ln>
          </p:spPr>
          <p:style>
            <a:lnRef idx="1">
              <a:schemeClr val="accent4"/>
            </a:lnRef>
            <a:fillRef idx="3">
              <a:schemeClr val="accent4"/>
            </a:fillRef>
            <a:effectRef idx="2">
              <a:schemeClr val="accent4"/>
            </a:effectRef>
            <a:fontRef idx="minor">
              <a:schemeClr val="lt1"/>
            </a:fontRef>
          </p:style>
          <p:txBody>
            <a:bodyPr wrap="none">
              <a:spAutoFit/>
            </a:bodyPr>
            <a:lstStyle/>
            <a:p>
              <a:r>
                <a:rPr lang="en-US" sz="400">
                  <a:solidFill>
                    <a:schemeClr val="bg1">
                      <a:lumMod val="95000"/>
                    </a:schemeClr>
                  </a:solidFill>
                </a:rPr>
                <a:t>Notificari</a:t>
              </a:r>
            </a:p>
            <a:p>
              <a:r>
                <a:rPr lang="en-US" sz="400">
                  <a:solidFill>
                    <a:schemeClr val="bg1">
                      <a:lumMod val="95000"/>
                    </a:schemeClr>
                  </a:solidFill>
                </a:rPr>
                <a:t>Indicatori</a:t>
              </a:r>
            </a:p>
            <a:p>
              <a:r>
                <a:rPr lang="en-US" sz="400">
                  <a:solidFill>
                    <a:schemeClr val="bg1">
                      <a:lumMod val="95000"/>
                    </a:schemeClr>
                  </a:solidFill>
                </a:rPr>
                <a:t>Anomalii</a:t>
              </a:r>
            </a:p>
            <a:p>
              <a:r>
                <a:rPr lang="en-US" sz="400">
                  <a:solidFill>
                    <a:schemeClr val="bg1">
                      <a:lumMod val="95000"/>
                    </a:schemeClr>
                  </a:solidFill>
                </a:rPr>
                <a:t>Fisiere inglobate</a:t>
              </a:r>
            </a:p>
            <a:p>
              <a:r>
                <a:rPr lang="en-US" sz="400">
                  <a:solidFill>
                    <a:schemeClr val="bg1">
                      <a:lumMod val="95000"/>
                    </a:schemeClr>
                  </a:solidFill>
                </a:rPr>
                <a:t>Certificate …</a:t>
              </a:r>
            </a:p>
          </p:txBody>
        </p:sp>
        <p:sp>
          <p:nvSpPr>
            <p:cNvPr id="26" name="Double Brace 25"/>
            <p:cNvSpPr/>
            <p:nvPr/>
          </p:nvSpPr>
          <p:spPr>
            <a:xfrm>
              <a:off x="9074769" y="2167244"/>
              <a:ext cx="1930873" cy="1477327"/>
            </a:xfrm>
            <a:prstGeom prst="bracePair">
              <a:avLst/>
            </a:prstGeom>
            <a:noFill/>
            <a:ln>
              <a:solidFill>
                <a:schemeClr val="bg1">
                  <a:lumMod val="85000"/>
                </a:schemeClr>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500">
                <a:solidFill>
                  <a:schemeClr val="bg1">
                    <a:lumMod val="95000"/>
                  </a:schemeClr>
                </a:solidFill>
              </a:endParaRPr>
            </a:p>
          </p:txBody>
        </p:sp>
        <p:sp>
          <p:nvSpPr>
            <p:cNvPr id="27" name="Right Arrow 26"/>
            <p:cNvSpPr/>
            <p:nvPr/>
          </p:nvSpPr>
          <p:spPr>
            <a:xfrm>
              <a:off x="8229600" y="2782892"/>
              <a:ext cx="670560" cy="277300"/>
            </a:xfrm>
            <a:prstGeom prst="rightArrow">
              <a:avLst>
                <a:gd name="adj1" fmla="val 50000"/>
                <a:gd name="adj2" fmla="val 74182"/>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500">
                <a:solidFill>
                  <a:schemeClr val="bg1">
                    <a:lumMod val="95000"/>
                  </a:schemeClr>
                </a:solidFill>
              </a:endParaRPr>
            </a:p>
          </p:txBody>
        </p:sp>
      </p:grpSp>
    </p:spTree>
    <p:extLst>
      <p:ext uri="{BB962C8B-B14F-4D97-AF65-F5344CB8AC3E}">
        <p14:creationId xmlns:p14="http://schemas.microsoft.com/office/powerpoint/2010/main" val="3915451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PE studio</a:t>
            </a:r>
            <a:br>
              <a:rPr lang="en-US"/>
            </a:br>
            <a:r>
              <a:rPr lang="en-US" sz="2000"/>
              <a:t>sectiuni executabil &amp; entropie</a:t>
            </a:r>
          </a:p>
        </p:txBody>
      </p:sp>
      <p:sp>
        <p:nvSpPr>
          <p:cNvPr id="3" name="Content Placeholder 2"/>
          <p:cNvSpPr>
            <a:spLocks noGrp="1"/>
          </p:cNvSpPr>
          <p:nvPr>
            <p:ph idx="1"/>
          </p:nvPr>
        </p:nvSpPr>
        <p:spPr>
          <a:xfrm>
            <a:off x="581193" y="2168944"/>
            <a:ext cx="1841210" cy="369332"/>
          </a:xfrm>
        </p:spPr>
        <p:txBody>
          <a:bodyPr wrap="none">
            <a:spAutoFit/>
          </a:bodyPr>
          <a:lstStyle/>
          <a:p>
            <a:pPr marL="0" defTabSz="914400"/>
            <a:r>
              <a:rPr lang="en-US">
                <a:solidFill>
                  <a:schemeClr val="tx1">
                    <a:lumMod val="50000"/>
                    <a:lumOff val="50000"/>
                  </a:schemeClr>
                </a:solidFill>
              </a:rPr>
              <a:t>Capul de fisier</a:t>
            </a:r>
          </a:p>
        </p:txBody>
      </p:sp>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581192" y="2649070"/>
            <a:ext cx="6549705" cy="3818358"/>
          </a:xfrm>
          <a:prstGeom prst="rect">
            <a:avLst/>
          </a:prstGeom>
        </p:spPr>
      </p:pic>
      <p:pic>
        <p:nvPicPr>
          <p:cNvPr id="5" name="Picture 4"/>
          <p:cNvPicPr>
            <a:picLocks noChangeAspect="1"/>
          </p:cNvPicPr>
          <p:nvPr/>
        </p:nvPicPr>
        <p:blipFill>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tretch>
            <a:fillRect/>
          </a:stretch>
        </p:blipFill>
        <p:spPr>
          <a:xfrm>
            <a:off x="4740982" y="2084009"/>
            <a:ext cx="6803787" cy="3966483"/>
          </a:xfrm>
          <a:prstGeom prst="rect">
            <a:avLst/>
          </a:prstGeom>
        </p:spPr>
      </p:pic>
      <p:sp>
        <p:nvSpPr>
          <p:cNvPr id="7" name="Content Placeholder 2"/>
          <p:cNvSpPr txBox="1">
            <a:spLocks/>
          </p:cNvSpPr>
          <p:nvPr/>
        </p:nvSpPr>
        <p:spPr>
          <a:xfrm>
            <a:off x="7342429" y="6098096"/>
            <a:ext cx="2532937" cy="369332"/>
          </a:xfrm>
          <a:prstGeom prst="rect">
            <a:avLst/>
          </a:prstGeom>
        </p:spPr>
        <p:txBody>
          <a:bodyPr vert="horz" wrap="none" lIns="91440" tIns="45720" rIns="91440" bIns="45720" rtlCol="0" anchor="ctr">
            <a:spAutoFit/>
          </a:bodyPr>
          <a:lstStyle>
            <a:lvl1pPr indent="-306000">
              <a:spcBef>
                <a:spcPct val="20000"/>
              </a:spcBef>
              <a:spcAft>
                <a:spcPts val="600"/>
              </a:spcAft>
              <a:buClr>
                <a:schemeClr val="accent2"/>
              </a:buClr>
              <a:buSzPct val="92000"/>
              <a:buFont typeface="Wingdings 2" panose="05020102010507070707" pitchFamily="18" charset="2"/>
              <a:buChar char=""/>
              <a:defRPr>
                <a:solidFill>
                  <a:schemeClr val="tx1">
                    <a:lumMod val="50000"/>
                    <a:lumOff val="50000"/>
                  </a:schemeClr>
                </a:solidFill>
              </a:defRPr>
            </a:lvl1pPr>
            <a:lvl2pPr marL="630000" indent="-306000" defTabSz="4572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indent="-270000" defTabSz="4572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indent="-2340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indent="-2340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r>
              <a:rPr lang="en-US"/>
              <a:t>Secțiuni în fișierele PE</a:t>
            </a:r>
          </a:p>
        </p:txBody>
      </p:sp>
    </p:spTree>
    <p:extLst>
      <p:ext uri="{BB962C8B-B14F-4D97-AF65-F5344CB8AC3E}">
        <p14:creationId xmlns:p14="http://schemas.microsoft.com/office/powerpoint/2010/main" val="31911279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Principalele părți ale prezentării</a:t>
            </a:r>
          </a:p>
        </p:txBody>
      </p:sp>
      <p:sp>
        <p:nvSpPr>
          <p:cNvPr id="3" name="Content Placeholder 2"/>
          <p:cNvSpPr>
            <a:spLocks noGrp="1"/>
          </p:cNvSpPr>
          <p:nvPr>
            <p:ph sz="quarter" idx="13"/>
          </p:nvPr>
        </p:nvSpPr>
        <p:spPr>
          <a:xfrm>
            <a:off x="1126641" y="2385540"/>
            <a:ext cx="9956042" cy="1657726"/>
          </a:xfrm>
        </p:spPr>
        <p:txBody>
          <a:bodyPr>
            <a:normAutofit/>
          </a:bodyPr>
          <a:lstStyle/>
          <a:p>
            <a:r>
              <a:rPr lang="en-US" sz="2800" dirty="0">
                <a:solidFill>
                  <a:schemeClr val="tx1">
                    <a:lumMod val="50000"/>
                    <a:lumOff val="50000"/>
                  </a:schemeClr>
                </a:solidFill>
              </a:rPr>
              <a:t>C.4.1 </a:t>
            </a:r>
            <a:r>
              <a:rPr lang="en-US" sz="2800" dirty="0" err="1">
                <a:solidFill>
                  <a:schemeClr val="tx1">
                    <a:lumMod val="50000"/>
                    <a:lumOff val="50000"/>
                  </a:schemeClr>
                </a:solidFill>
              </a:rPr>
              <a:t>mediul</a:t>
            </a:r>
            <a:r>
              <a:rPr lang="en-US" sz="2800" dirty="0">
                <a:solidFill>
                  <a:schemeClr val="tx1">
                    <a:lumMod val="50000"/>
                    <a:lumOff val="50000"/>
                  </a:schemeClr>
                </a:solidFill>
              </a:rPr>
              <a:t> de </a:t>
            </a:r>
            <a:r>
              <a:rPr lang="en-US" sz="2800" dirty="0" err="1">
                <a:solidFill>
                  <a:schemeClr val="tx1">
                    <a:lumMod val="50000"/>
                    <a:lumOff val="50000"/>
                  </a:schemeClr>
                </a:solidFill>
              </a:rPr>
              <a:t>detonare</a:t>
            </a:r>
            <a:endParaRPr lang="en-US" sz="2800" dirty="0">
              <a:solidFill>
                <a:schemeClr val="tx1">
                  <a:lumMod val="50000"/>
                  <a:lumOff val="50000"/>
                </a:schemeClr>
              </a:solidFill>
            </a:endParaRPr>
          </a:p>
          <a:p>
            <a:r>
              <a:rPr lang="en-US" sz="2800" dirty="0">
                <a:solidFill>
                  <a:schemeClr val="tx1">
                    <a:lumMod val="50000"/>
                    <a:lumOff val="50000"/>
                  </a:schemeClr>
                </a:solidFill>
              </a:rPr>
              <a:t>C.4.2 </a:t>
            </a:r>
            <a:r>
              <a:rPr lang="en-US" sz="2800" dirty="0" err="1">
                <a:solidFill>
                  <a:schemeClr val="tx1">
                    <a:lumMod val="50000"/>
                    <a:lumOff val="50000"/>
                  </a:schemeClr>
                </a:solidFill>
              </a:rPr>
              <a:t>instrumentele</a:t>
            </a:r>
            <a:r>
              <a:rPr lang="en-US" sz="2800" dirty="0">
                <a:solidFill>
                  <a:schemeClr val="tx1">
                    <a:lumMod val="50000"/>
                    <a:lumOff val="50000"/>
                  </a:schemeClr>
                </a:solidFill>
              </a:rPr>
              <a:t> de </a:t>
            </a:r>
            <a:r>
              <a:rPr lang="en-US" sz="2800" dirty="0" err="1">
                <a:solidFill>
                  <a:schemeClr val="tx1">
                    <a:lumMod val="50000"/>
                    <a:lumOff val="50000"/>
                  </a:schemeClr>
                </a:solidFill>
              </a:rPr>
              <a:t>inginerie</a:t>
            </a:r>
            <a:r>
              <a:rPr lang="en-US" sz="2800" dirty="0">
                <a:solidFill>
                  <a:schemeClr val="tx1">
                    <a:lumMod val="50000"/>
                    <a:lumOff val="50000"/>
                  </a:schemeClr>
                </a:solidFill>
              </a:rPr>
              <a:t> </a:t>
            </a:r>
            <a:r>
              <a:rPr lang="en-US" sz="2800" dirty="0" err="1">
                <a:solidFill>
                  <a:schemeClr val="tx1">
                    <a:lumMod val="50000"/>
                    <a:lumOff val="50000"/>
                  </a:schemeClr>
                </a:solidFill>
              </a:rPr>
              <a:t>inversă</a:t>
            </a:r>
            <a:r>
              <a:rPr lang="en-US" sz="2800" dirty="0">
                <a:solidFill>
                  <a:schemeClr val="tx1">
                    <a:lumMod val="50000"/>
                    <a:lumOff val="50000"/>
                  </a:schemeClr>
                </a:solidFill>
              </a:rPr>
              <a:t> (I)</a:t>
            </a:r>
          </a:p>
        </p:txBody>
      </p:sp>
      <p:sp>
        <p:nvSpPr>
          <p:cNvPr id="4" name="Rectangle 3"/>
          <p:cNvSpPr/>
          <p:nvPr/>
        </p:nvSpPr>
        <p:spPr>
          <a:xfrm>
            <a:off x="685800" y="2039546"/>
            <a:ext cx="6689652" cy="523220"/>
          </a:xfrm>
          <a:prstGeom prst="rect">
            <a:avLst/>
          </a:prstGeom>
        </p:spPr>
        <p:txBody>
          <a:bodyPr wrap="none">
            <a:spAutoFit/>
          </a:bodyPr>
          <a:lstStyle/>
          <a:p>
            <a:r>
              <a:rPr lang="en-US" sz="2800" dirty="0">
                <a:solidFill>
                  <a:prstClr val="black">
                    <a:lumMod val="50000"/>
                    <a:lumOff val="50000"/>
                  </a:prstClr>
                </a:solidFill>
              </a:rPr>
              <a:t>C.4 </a:t>
            </a:r>
            <a:r>
              <a:rPr lang="it-IT" sz="2800" dirty="0">
                <a:solidFill>
                  <a:prstClr val="black">
                    <a:lumMod val="50000"/>
                    <a:lumOff val="50000"/>
                  </a:prstClr>
                </a:solidFill>
              </a:rPr>
              <a:t>Materiale și metode în ingineria inversă</a:t>
            </a:r>
            <a:r>
              <a:rPr lang="en-US" sz="2800" dirty="0">
                <a:solidFill>
                  <a:prstClr val="black">
                    <a:lumMod val="50000"/>
                    <a:lumOff val="50000"/>
                  </a:prstClr>
                </a:solidFill>
              </a:rPr>
              <a:t>:</a:t>
            </a:r>
          </a:p>
        </p:txBody>
      </p:sp>
      <p:sp>
        <p:nvSpPr>
          <p:cNvPr id="6" name="Rectangle 5"/>
          <p:cNvSpPr/>
          <p:nvPr/>
        </p:nvSpPr>
        <p:spPr>
          <a:xfrm>
            <a:off x="0" y="1775379"/>
            <a:ext cx="11769811" cy="62386"/>
          </a:xfrm>
          <a:prstGeom prst="rect">
            <a:avLst/>
          </a:prstGeom>
          <a:solidFill>
            <a:srgbClr val="A5A5A5"/>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Tree>
    <p:extLst>
      <p:ext uri="{BB962C8B-B14F-4D97-AF65-F5344CB8AC3E}">
        <p14:creationId xmlns:p14="http://schemas.microsoft.com/office/powerpoint/2010/main" val="35754803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PE studio</a:t>
            </a:r>
            <a:br>
              <a:rPr lang="en-US"/>
            </a:br>
            <a:r>
              <a:rPr lang="en-US" sz="2000"/>
              <a:t>librarii &amp; API</a:t>
            </a:r>
          </a:p>
        </p:txBody>
      </p:sp>
      <p:sp>
        <p:nvSpPr>
          <p:cNvPr id="3" name="Content Placeholder 2"/>
          <p:cNvSpPr>
            <a:spLocks noGrp="1"/>
          </p:cNvSpPr>
          <p:nvPr>
            <p:ph idx="1"/>
          </p:nvPr>
        </p:nvSpPr>
        <p:spPr>
          <a:xfrm>
            <a:off x="581193" y="2164576"/>
            <a:ext cx="1908536" cy="369332"/>
          </a:xfrm>
        </p:spPr>
        <p:txBody>
          <a:bodyPr vert="horz" wrap="none" lIns="91440" tIns="45720" rIns="91440" bIns="45720" rtlCol="0" anchor="ctr">
            <a:spAutoFit/>
          </a:bodyPr>
          <a:lstStyle/>
          <a:p>
            <a:pPr marL="0" defTabSz="914400"/>
            <a:r>
              <a:rPr lang="en-US">
                <a:solidFill>
                  <a:schemeClr val="tx1">
                    <a:lumMod val="50000"/>
                    <a:lumOff val="50000"/>
                  </a:schemeClr>
                </a:solidFill>
              </a:rPr>
              <a:t>Librării folosite</a:t>
            </a:r>
          </a:p>
        </p:txBody>
      </p:sp>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581192" y="2595024"/>
            <a:ext cx="6720134" cy="3917715"/>
          </a:xfrm>
          <a:prstGeom prst="rect">
            <a:avLst/>
          </a:prstGeom>
        </p:spPr>
      </p:pic>
      <p:pic>
        <p:nvPicPr>
          <p:cNvPr id="5" name="Picture 4"/>
          <p:cNvPicPr>
            <a:picLocks noChangeAspect="1"/>
          </p:cNvPicPr>
          <p:nvPr/>
        </p:nvPicPr>
        <p:blipFill>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tretch>
            <a:fillRect/>
          </a:stretch>
        </p:blipFill>
        <p:spPr>
          <a:xfrm>
            <a:off x="4963869" y="2130484"/>
            <a:ext cx="6646938" cy="3875043"/>
          </a:xfrm>
          <a:prstGeom prst="rect">
            <a:avLst/>
          </a:prstGeom>
        </p:spPr>
      </p:pic>
      <p:sp>
        <p:nvSpPr>
          <p:cNvPr id="7" name="Content Placeholder 2"/>
          <p:cNvSpPr txBox="1">
            <a:spLocks/>
          </p:cNvSpPr>
          <p:nvPr/>
        </p:nvSpPr>
        <p:spPr>
          <a:xfrm>
            <a:off x="7448471" y="6112985"/>
            <a:ext cx="1462901" cy="369332"/>
          </a:xfrm>
          <a:prstGeom prst="rect">
            <a:avLst/>
          </a:prstGeom>
        </p:spPr>
        <p:txBody>
          <a:bodyPr vert="horz" wrap="none" lIns="91440" tIns="45720" rIns="91440" bIns="45720" rtlCol="0" anchor="ctr">
            <a:spAutoFit/>
          </a:bodyPr>
          <a:lstStyle>
            <a:lvl1pPr indent="-306000">
              <a:spcBef>
                <a:spcPct val="20000"/>
              </a:spcBef>
              <a:spcAft>
                <a:spcPts val="600"/>
              </a:spcAft>
              <a:buClr>
                <a:schemeClr val="accent2"/>
              </a:buClr>
              <a:buSzPct val="92000"/>
              <a:buFont typeface="Wingdings 2" panose="05020102010507070707" pitchFamily="18" charset="2"/>
              <a:buChar char=""/>
              <a:defRPr>
                <a:solidFill>
                  <a:schemeClr val="tx1">
                    <a:lumMod val="50000"/>
                    <a:lumOff val="50000"/>
                  </a:schemeClr>
                </a:solidFill>
              </a:defRPr>
            </a:lvl1pPr>
            <a:lvl2pPr marL="630000" indent="-306000" defTabSz="4572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indent="-270000" defTabSz="4572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indent="-2340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indent="-2340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r>
              <a:rPr lang="en-US"/>
              <a:t>API folosit</a:t>
            </a:r>
          </a:p>
        </p:txBody>
      </p:sp>
    </p:spTree>
    <p:extLst>
      <p:ext uri="{BB962C8B-B14F-4D97-AF65-F5344CB8AC3E}">
        <p14:creationId xmlns:p14="http://schemas.microsoft.com/office/powerpoint/2010/main" val="8967953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PE studio</a:t>
            </a:r>
            <a:br>
              <a:rPr lang="en-US"/>
            </a:br>
            <a:r>
              <a:rPr lang="en-US" sz="2000"/>
              <a:t>resurse &amp; stringuri</a:t>
            </a:r>
          </a:p>
        </p:txBody>
      </p:sp>
      <p:sp>
        <p:nvSpPr>
          <p:cNvPr id="3" name="Content Placeholder 2"/>
          <p:cNvSpPr>
            <a:spLocks noGrp="1"/>
          </p:cNvSpPr>
          <p:nvPr>
            <p:ph idx="1"/>
          </p:nvPr>
        </p:nvSpPr>
        <p:spPr>
          <a:xfrm>
            <a:off x="6772656" y="603643"/>
            <a:ext cx="4781336" cy="1170294"/>
          </a:xfrm>
        </p:spPr>
        <p:txBody>
          <a:bodyPr/>
          <a:lstStyle/>
          <a:p>
            <a:r>
              <a:rPr lang="en-US">
                <a:solidFill>
                  <a:schemeClr val="bg1"/>
                </a:solidFill>
              </a:rPr>
              <a:t>Resurse</a:t>
            </a:r>
          </a:p>
          <a:p>
            <a:r>
              <a:rPr lang="en-US">
                <a:solidFill>
                  <a:schemeClr val="bg1"/>
                </a:solidFill>
              </a:rPr>
              <a:t>Strings</a:t>
            </a:r>
          </a:p>
        </p:txBody>
      </p:sp>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825032" y="2605184"/>
            <a:ext cx="6491185" cy="3784242"/>
          </a:xfrm>
          <a:prstGeom prst="rect">
            <a:avLst/>
          </a:prstGeom>
        </p:spPr>
      </p:pic>
      <p:pic>
        <p:nvPicPr>
          <p:cNvPr id="5" name="Picture 4"/>
          <p:cNvPicPr>
            <a:picLocks noChangeAspect="1"/>
          </p:cNvPicPr>
          <p:nvPr/>
        </p:nvPicPr>
        <p:blipFill>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tretch>
            <a:fillRect/>
          </a:stretch>
        </p:blipFill>
        <p:spPr>
          <a:xfrm>
            <a:off x="5083047" y="2167090"/>
            <a:ext cx="6357073" cy="3706057"/>
          </a:xfrm>
          <a:prstGeom prst="rect">
            <a:avLst/>
          </a:prstGeom>
        </p:spPr>
      </p:pic>
      <p:sp>
        <p:nvSpPr>
          <p:cNvPr id="7" name="Content Placeholder 2"/>
          <p:cNvSpPr txBox="1">
            <a:spLocks/>
          </p:cNvSpPr>
          <p:nvPr/>
        </p:nvSpPr>
        <p:spPr>
          <a:xfrm>
            <a:off x="825032" y="2201471"/>
            <a:ext cx="2735877" cy="369332"/>
          </a:xfrm>
          <a:prstGeom prst="rect">
            <a:avLst/>
          </a:prstGeom>
        </p:spPr>
        <p:txBody>
          <a:bodyPr vert="horz" wrap="none" lIns="91440" tIns="45720" rIns="91440" bIns="45720" rtlCol="0" anchor="ctr">
            <a:spAutoFit/>
          </a:bodyPr>
          <a:lstStyle>
            <a:lvl1pPr indent="-306000">
              <a:spcBef>
                <a:spcPct val="20000"/>
              </a:spcBef>
              <a:spcAft>
                <a:spcPts val="600"/>
              </a:spcAft>
              <a:buClr>
                <a:schemeClr val="accent2"/>
              </a:buClr>
              <a:buSzPct val="92000"/>
              <a:buFont typeface="Wingdings 2" panose="05020102010507070707" pitchFamily="18" charset="2"/>
              <a:buChar char=""/>
              <a:defRPr>
                <a:solidFill>
                  <a:schemeClr val="tx1">
                    <a:lumMod val="50000"/>
                    <a:lumOff val="50000"/>
                  </a:schemeClr>
                </a:solidFill>
              </a:defRPr>
            </a:lvl1pPr>
            <a:lvl2pPr marL="630000" indent="-306000" defTabSz="4572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indent="-270000" defTabSz="4572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indent="-2340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indent="-2340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r>
              <a:rPr lang="en-US"/>
              <a:t>Resursele executabilului</a:t>
            </a:r>
          </a:p>
        </p:txBody>
      </p:sp>
      <p:sp>
        <p:nvSpPr>
          <p:cNvPr id="8" name="Content Placeholder 2"/>
          <p:cNvSpPr txBox="1">
            <a:spLocks/>
          </p:cNvSpPr>
          <p:nvPr/>
        </p:nvSpPr>
        <p:spPr>
          <a:xfrm>
            <a:off x="7538801" y="5975829"/>
            <a:ext cx="2820837" cy="369332"/>
          </a:xfrm>
          <a:prstGeom prst="rect">
            <a:avLst/>
          </a:prstGeom>
        </p:spPr>
        <p:txBody>
          <a:bodyPr vert="horz" wrap="none" lIns="91440" tIns="45720" rIns="91440" bIns="45720" rtlCol="0" anchor="ctr">
            <a:spAutoFit/>
          </a:bodyPr>
          <a:lstStyle>
            <a:defPPr>
              <a:defRPr lang="en-US"/>
            </a:defPPr>
            <a:lvl1pPr indent="-306000">
              <a:spcBef>
                <a:spcPct val="20000"/>
              </a:spcBef>
              <a:spcAft>
                <a:spcPts val="600"/>
              </a:spcAft>
              <a:buClr>
                <a:schemeClr val="accent2"/>
              </a:buClr>
              <a:buSzPct val="92000"/>
              <a:buFont typeface="Wingdings 2" panose="05020102010507070707" pitchFamily="18" charset="2"/>
              <a:buChar char=""/>
              <a:defRPr>
                <a:solidFill>
                  <a:schemeClr val="tx1">
                    <a:lumMod val="50000"/>
                    <a:lumOff val="50000"/>
                  </a:schemeClr>
                </a:solidFill>
              </a:defRPr>
            </a:lvl1pPr>
            <a:lvl2pPr marL="630000" indent="-306000" defTabSz="4572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indent="-270000" defTabSz="4572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indent="-2340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indent="-2340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r>
              <a:rPr lang="en-US"/>
              <a:t>Șiruri găsite în executabil</a:t>
            </a:r>
          </a:p>
        </p:txBody>
      </p:sp>
    </p:spTree>
    <p:extLst>
      <p:ext uri="{BB962C8B-B14F-4D97-AF65-F5344CB8AC3E}">
        <p14:creationId xmlns:p14="http://schemas.microsoft.com/office/powerpoint/2010/main" val="36610191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581192" y="2011680"/>
            <a:ext cx="11165800" cy="192600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Analiză Statică</a:t>
            </a:r>
          </a:p>
        </p:txBody>
      </p:sp>
      <p:sp>
        <p:nvSpPr>
          <p:cNvPr id="6" name="Flowchart: Process 5"/>
          <p:cNvSpPr/>
          <p:nvPr/>
        </p:nvSpPr>
        <p:spPr>
          <a:xfrm>
            <a:off x="581192" y="4047410"/>
            <a:ext cx="11165800" cy="184742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Analiză Dinamică</a:t>
            </a:r>
          </a:p>
        </p:txBody>
      </p:sp>
      <p:sp>
        <p:nvSpPr>
          <p:cNvPr id="7" name="Flowchart: Process 6"/>
          <p:cNvSpPr/>
          <p:nvPr/>
        </p:nvSpPr>
        <p:spPr>
          <a:xfrm>
            <a:off x="581192" y="6004560"/>
            <a:ext cx="11165800" cy="609600"/>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Analiză Cloud</a:t>
            </a:r>
          </a:p>
        </p:txBody>
      </p:sp>
      <p:sp>
        <p:nvSpPr>
          <p:cNvPr id="2" name="Title 1"/>
          <p:cNvSpPr>
            <a:spLocks noGrp="1"/>
          </p:cNvSpPr>
          <p:nvPr>
            <p:ph type="title"/>
          </p:nvPr>
        </p:nvSpPr>
        <p:spPr>
          <a:xfrm>
            <a:off x="581192" y="702156"/>
            <a:ext cx="11104840" cy="1013800"/>
          </a:xfrm>
        </p:spPr>
        <p:txBody>
          <a:bodyPr>
            <a:normAutofit/>
          </a:bodyPr>
          <a:lstStyle/>
          <a:p>
            <a:r>
              <a:rPr lang="pt-BR" sz="3200"/>
              <a:t>cod malițios: Instrumente de analiză</a:t>
            </a:r>
            <a:endParaRPr lang="en-US" sz="3200"/>
          </a:p>
        </p:txBody>
      </p:sp>
      <p:sp>
        <p:nvSpPr>
          <p:cNvPr id="3" name="Content Placeholder 2"/>
          <p:cNvSpPr>
            <a:spLocks noGrp="1"/>
          </p:cNvSpPr>
          <p:nvPr>
            <p:ph idx="1"/>
          </p:nvPr>
        </p:nvSpPr>
        <p:spPr>
          <a:xfrm>
            <a:off x="581193" y="2305088"/>
            <a:ext cx="6185368" cy="3955504"/>
          </a:xfrm>
        </p:spPr>
        <p:txBody>
          <a:bodyPr>
            <a:noAutofit/>
          </a:bodyPr>
          <a:lstStyle/>
          <a:p>
            <a:r>
              <a:rPr lang="en-US" sz="3200">
                <a:solidFill>
                  <a:schemeClr val="tx1">
                    <a:lumMod val="50000"/>
                    <a:lumOff val="50000"/>
                  </a:schemeClr>
                </a:solidFill>
              </a:rPr>
              <a:t>PEstudio</a:t>
            </a:r>
          </a:p>
          <a:p>
            <a:r>
              <a:rPr lang="en-US" sz="3200" b="1">
                <a:solidFill>
                  <a:schemeClr val="tx1"/>
                </a:solidFill>
              </a:rPr>
              <a:t>Bcompare</a:t>
            </a:r>
          </a:p>
          <a:p>
            <a:r>
              <a:rPr lang="en-US" sz="3200">
                <a:solidFill>
                  <a:schemeClr val="tx1">
                    <a:lumMod val="50000"/>
                    <a:lumOff val="50000"/>
                  </a:schemeClr>
                </a:solidFill>
              </a:rPr>
              <a:t>Cutter &amp; IDA &amp; x64dbg</a:t>
            </a:r>
          </a:p>
          <a:p>
            <a:r>
              <a:rPr lang="en-US" sz="3200">
                <a:solidFill>
                  <a:schemeClr val="tx1">
                    <a:lumMod val="50000"/>
                    <a:lumOff val="50000"/>
                  </a:schemeClr>
                </a:solidFill>
              </a:rPr>
              <a:t>Sysinternals &amp; Process Hacker</a:t>
            </a:r>
          </a:p>
          <a:p>
            <a:r>
              <a:rPr lang="en-US" sz="3200">
                <a:solidFill>
                  <a:schemeClr val="tx1">
                    <a:lumMod val="50000"/>
                    <a:lumOff val="50000"/>
                  </a:schemeClr>
                </a:solidFill>
              </a:rPr>
              <a:t>Wireshark</a:t>
            </a:r>
          </a:p>
          <a:p>
            <a:r>
              <a:rPr lang="en-US" sz="3200">
                <a:solidFill>
                  <a:schemeClr val="tx1">
                    <a:lumMod val="50000"/>
                    <a:lumOff val="50000"/>
                  </a:schemeClr>
                </a:solidFill>
              </a:rPr>
              <a:t>procDOT</a:t>
            </a:r>
          </a:p>
          <a:p>
            <a:r>
              <a:rPr lang="en-US" sz="3200">
                <a:solidFill>
                  <a:schemeClr val="tx1">
                    <a:lumMod val="50000"/>
                    <a:lumOff val="50000"/>
                  </a:schemeClr>
                </a:solidFill>
              </a:rPr>
              <a:t>Analiza malware in Cloud </a:t>
            </a:r>
          </a:p>
        </p:txBody>
      </p:sp>
      <p:sp>
        <p:nvSpPr>
          <p:cNvPr id="4" name="Right Arrow 3"/>
          <p:cNvSpPr/>
          <p:nvPr/>
        </p:nvSpPr>
        <p:spPr>
          <a:xfrm>
            <a:off x="1" y="2841202"/>
            <a:ext cx="581192" cy="268343"/>
          </a:xfrm>
          <a:prstGeom prst="rightArrow">
            <a:avLst>
              <a:gd name="adj1" fmla="val 50000"/>
              <a:gd name="adj2" fmla="val 8034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21430111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lowchart: Process 19"/>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Bcompare</a:t>
            </a:r>
            <a:br>
              <a:rPr lang="en-US"/>
            </a:br>
            <a:r>
              <a:rPr lang="it-IT" sz="1800"/>
              <a:t>compararea textului și compararea versiunilor</a:t>
            </a:r>
            <a:endParaRPr lang="en-US" sz="1800"/>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744" y="2249932"/>
            <a:ext cx="4909143" cy="4086168"/>
          </a:xfrm>
          <a:prstGeom prst="rect">
            <a:avLst/>
          </a:prstGeom>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5456" y="2249931"/>
            <a:ext cx="4913376" cy="4089691"/>
          </a:xfrm>
          <a:prstGeom prst="rect">
            <a:avLst/>
          </a:prstGeom>
        </p:spPr>
      </p:pic>
      <p:sp>
        <p:nvSpPr>
          <p:cNvPr id="6" name="Right Arrow 5"/>
          <p:cNvSpPr/>
          <p:nvPr/>
        </p:nvSpPr>
        <p:spPr>
          <a:xfrm rot="19859067">
            <a:off x="2773482" y="3026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Right Arrow 6"/>
          <p:cNvSpPr/>
          <p:nvPr/>
        </p:nvSpPr>
        <p:spPr>
          <a:xfrm rot="19859067">
            <a:off x="5087751" y="3026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Right Arrow 7"/>
          <p:cNvSpPr/>
          <p:nvPr/>
        </p:nvSpPr>
        <p:spPr>
          <a:xfrm rot="19859067">
            <a:off x="8080888" y="3034278"/>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Right Arrow 8"/>
          <p:cNvSpPr/>
          <p:nvPr/>
        </p:nvSpPr>
        <p:spPr>
          <a:xfrm rot="19859067">
            <a:off x="10555864" y="3034279"/>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Oval 9"/>
          <p:cNvSpPr/>
          <p:nvPr/>
        </p:nvSpPr>
        <p:spPr>
          <a:xfrm>
            <a:off x="2581832" y="3102796"/>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sp>
        <p:nvSpPr>
          <p:cNvPr id="11" name="Oval 10"/>
          <p:cNvSpPr/>
          <p:nvPr/>
        </p:nvSpPr>
        <p:spPr>
          <a:xfrm>
            <a:off x="7893125" y="3128971"/>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sp>
        <p:nvSpPr>
          <p:cNvPr id="12" name="Oval 11"/>
          <p:cNvSpPr/>
          <p:nvPr/>
        </p:nvSpPr>
        <p:spPr>
          <a:xfrm>
            <a:off x="4888127" y="3102796"/>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sz="1400" kern="0">
                <a:solidFill>
                  <a:prstClr val="white"/>
                </a:solidFill>
                <a:latin typeface="Calibri" panose="020F0502020204030204"/>
              </a:rPr>
              <a:t>1’</a:t>
            </a:r>
          </a:p>
        </p:txBody>
      </p:sp>
      <p:sp>
        <p:nvSpPr>
          <p:cNvPr id="15" name="Oval 14"/>
          <p:cNvSpPr/>
          <p:nvPr/>
        </p:nvSpPr>
        <p:spPr>
          <a:xfrm>
            <a:off x="10295278" y="3128971"/>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sz="1400" kern="0">
                <a:solidFill>
                  <a:prstClr val="white"/>
                </a:solidFill>
                <a:latin typeface="Calibri" panose="020F0502020204030204"/>
              </a:rPr>
              <a:t>2’</a:t>
            </a:r>
          </a:p>
        </p:txBody>
      </p:sp>
    </p:spTree>
    <p:extLst>
      <p:ext uri="{BB962C8B-B14F-4D97-AF65-F5344CB8AC3E}">
        <p14:creationId xmlns:p14="http://schemas.microsoft.com/office/powerpoint/2010/main" val="37914319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lowchart: Process 19"/>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Bcompare</a:t>
            </a:r>
            <a:br>
              <a:rPr lang="en-US"/>
            </a:br>
            <a:r>
              <a:rPr lang="it-IT" sz="1800"/>
              <a:t>compararea conţinutului a două fişiere</a:t>
            </a:r>
            <a:endParaRPr lang="en-US" sz="1800"/>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744" y="2249931"/>
            <a:ext cx="4909143" cy="4086168"/>
          </a:xfrm>
          <a:prstGeom prst="rect">
            <a:avLst/>
          </a:prstGeom>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5456" y="2249931"/>
            <a:ext cx="4913376" cy="4089692"/>
          </a:xfrm>
          <a:prstGeom prst="rect">
            <a:avLst/>
          </a:prstGeom>
        </p:spPr>
      </p:pic>
      <p:sp>
        <p:nvSpPr>
          <p:cNvPr id="6" name="Right Arrow 5"/>
          <p:cNvSpPr/>
          <p:nvPr/>
        </p:nvSpPr>
        <p:spPr>
          <a:xfrm rot="19859067">
            <a:off x="2624967" y="3240109"/>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Right Arrow 6"/>
          <p:cNvSpPr/>
          <p:nvPr/>
        </p:nvSpPr>
        <p:spPr>
          <a:xfrm rot="19859067">
            <a:off x="4801241" y="3247635"/>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Right Arrow 7"/>
          <p:cNvSpPr/>
          <p:nvPr/>
        </p:nvSpPr>
        <p:spPr>
          <a:xfrm rot="19859067">
            <a:off x="7855335" y="3009070"/>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Right Arrow 8"/>
          <p:cNvSpPr/>
          <p:nvPr/>
        </p:nvSpPr>
        <p:spPr>
          <a:xfrm rot="19859067">
            <a:off x="10440040" y="300907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Oval 9"/>
          <p:cNvSpPr/>
          <p:nvPr/>
        </p:nvSpPr>
        <p:spPr>
          <a:xfrm>
            <a:off x="2417367" y="3316154"/>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sp>
        <p:nvSpPr>
          <p:cNvPr id="11" name="Oval 10"/>
          <p:cNvSpPr/>
          <p:nvPr/>
        </p:nvSpPr>
        <p:spPr>
          <a:xfrm>
            <a:off x="7623207" y="3101236"/>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sp>
        <p:nvSpPr>
          <p:cNvPr id="12" name="Oval 11"/>
          <p:cNvSpPr/>
          <p:nvPr/>
        </p:nvSpPr>
        <p:spPr>
          <a:xfrm>
            <a:off x="4662117" y="326129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sz="1400" kern="0">
                <a:solidFill>
                  <a:prstClr val="white"/>
                </a:solidFill>
                <a:latin typeface="Calibri" panose="020F0502020204030204"/>
              </a:rPr>
              <a:t>1’</a:t>
            </a:r>
          </a:p>
        </p:txBody>
      </p:sp>
      <p:sp>
        <p:nvSpPr>
          <p:cNvPr id="15" name="Oval 14"/>
          <p:cNvSpPr/>
          <p:nvPr/>
        </p:nvSpPr>
        <p:spPr>
          <a:xfrm>
            <a:off x="10232440" y="3094529"/>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sz="1400" kern="0">
                <a:solidFill>
                  <a:prstClr val="white"/>
                </a:solidFill>
                <a:latin typeface="Calibri" panose="020F0502020204030204"/>
              </a:rPr>
              <a:t>2’</a:t>
            </a:r>
          </a:p>
        </p:txBody>
      </p:sp>
    </p:spTree>
    <p:extLst>
      <p:ext uri="{BB962C8B-B14F-4D97-AF65-F5344CB8AC3E}">
        <p14:creationId xmlns:p14="http://schemas.microsoft.com/office/powerpoint/2010/main" val="17668517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lowchart: Process 19"/>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Bcompare</a:t>
            </a:r>
            <a:br>
              <a:rPr lang="en-US"/>
            </a:br>
            <a:r>
              <a:rPr lang="it-IT" sz="1800"/>
              <a:t>compararea conţinutului a două fişiere</a:t>
            </a:r>
            <a:endParaRPr lang="en-US" sz="180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743" y="2249931"/>
            <a:ext cx="4909143" cy="4086168"/>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5456" y="2249930"/>
            <a:ext cx="4913376" cy="4089691"/>
          </a:xfrm>
          <a:prstGeom prst="rect">
            <a:avLst/>
          </a:prstGeom>
        </p:spPr>
      </p:pic>
      <p:sp>
        <p:nvSpPr>
          <p:cNvPr id="6" name="Right Arrow 5"/>
          <p:cNvSpPr/>
          <p:nvPr/>
        </p:nvSpPr>
        <p:spPr>
          <a:xfrm rot="19859067">
            <a:off x="2773481" y="3038942"/>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Right Arrow 6"/>
          <p:cNvSpPr/>
          <p:nvPr/>
        </p:nvSpPr>
        <p:spPr>
          <a:xfrm rot="19859067">
            <a:off x="10446136" y="3038943"/>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Oval 7"/>
          <p:cNvSpPr/>
          <p:nvPr/>
        </p:nvSpPr>
        <p:spPr>
          <a:xfrm>
            <a:off x="2571977" y="3114987"/>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sp>
        <p:nvSpPr>
          <p:cNvPr id="13" name="Oval 12"/>
          <p:cNvSpPr/>
          <p:nvPr/>
        </p:nvSpPr>
        <p:spPr>
          <a:xfrm>
            <a:off x="10216363" y="3114987"/>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sz="1400" kern="0">
                <a:solidFill>
                  <a:prstClr val="white"/>
                </a:solidFill>
                <a:latin typeface="Calibri" panose="020F0502020204030204"/>
              </a:rPr>
              <a:t>2’</a:t>
            </a:r>
          </a:p>
        </p:txBody>
      </p:sp>
      <p:sp>
        <p:nvSpPr>
          <p:cNvPr id="14" name="Right Arrow 13"/>
          <p:cNvSpPr/>
          <p:nvPr/>
        </p:nvSpPr>
        <p:spPr>
          <a:xfrm rot="19859067">
            <a:off x="5081326" y="3024244"/>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Right Arrow 14"/>
          <p:cNvSpPr/>
          <p:nvPr/>
        </p:nvSpPr>
        <p:spPr>
          <a:xfrm rot="19859067">
            <a:off x="8075898" y="3024243"/>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Oval 15"/>
          <p:cNvSpPr/>
          <p:nvPr/>
        </p:nvSpPr>
        <p:spPr>
          <a:xfrm>
            <a:off x="7815312" y="3114987"/>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sp>
        <p:nvSpPr>
          <p:cNvPr id="17" name="Oval 16"/>
          <p:cNvSpPr/>
          <p:nvPr/>
        </p:nvSpPr>
        <p:spPr>
          <a:xfrm>
            <a:off x="4888127" y="3102796"/>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sz="1400" kern="0">
                <a:solidFill>
                  <a:prstClr val="white"/>
                </a:solidFill>
                <a:latin typeface="Calibri" panose="020F0502020204030204"/>
              </a:rPr>
              <a:t>1’</a:t>
            </a:r>
          </a:p>
        </p:txBody>
      </p:sp>
      <p:sp>
        <p:nvSpPr>
          <p:cNvPr id="19" name="Rectangle 18"/>
          <p:cNvSpPr/>
          <p:nvPr/>
        </p:nvSpPr>
        <p:spPr>
          <a:xfrm>
            <a:off x="7074243" y="924444"/>
            <a:ext cx="4615248" cy="646331"/>
          </a:xfrm>
          <a:prstGeom prst="rect">
            <a:avLst/>
          </a:prstGeom>
        </p:spPr>
        <p:txBody>
          <a:bodyPr wrap="square">
            <a:spAutoFit/>
          </a:bodyPr>
          <a:lstStyle/>
          <a:p>
            <a:r>
              <a:rPr lang="en-US">
                <a:solidFill>
                  <a:prstClr val="white"/>
                </a:solidFill>
              </a:rPr>
              <a:t>Observați diferența în cantitatea de informație dintre coada fișierului infectat și cel neinfectat.</a:t>
            </a:r>
          </a:p>
        </p:txBody>
      </p:sp>
      <p:sp>
        <p:nvSpPr>
          <p:cNvPr id="3" name="Rounded Rectangular Callout 2"/>
          <p:cNvSpPr/>
          <p:nvPr/>
        </p:nvSpPr>
        <p:spPr>
          <a:xfrm>
            <a:off x="7000103" y="4967416"/>
            <a:ext cx="1476632" cy="685800"/>
          </a:xfrm>
          <a:prstGeom prst="wedgeRoundRectCallout">
            <a:avLst>
              <a:gd name="adj1" fmla="val -21251"/>
              <a:gd name="adj2" fmla="val -10416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Coadă fisier infectat</a:t>
            </a:r>
          </a:p>
        </p:txBody>
      </p:sp>
      <p:sp>
        <p:nvSpPr>
          <p:cNvPr id="21" name="Rounded Rectangular Callout 20"/>
          <p:cNvSpPr/>
          <p:nvPr/>
        </p:nvSpPr>
        <p:spPr>
          <a:xfrm>
            <a:off x="9108288" y="4293015"/>
            <a:ext cx="1476632" cy="685800"/>
          </a:xfrm>
          <a:prstGeom prst="wedgeRoundRectCallout">
            <a:avLst>
              <a:gd name="adj1" fmla="val -21251"/>
              <a:gd name="adj2" fmla="val -10416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Coadă fisier neinfectat</a:t>
            </a:r>
          </a:p>
        </p:txBody>
      </p:sp>
      <p:grpSp>
        <p:nvGrpSpPr>
          <p:cNvPr id="4" name="Group 3"/>
          <p:cNvGrpSpPr/>
          <p:nvPr/>
        </p:nvGrpSpPr>
        <p:grpSpPr>
          <a:xfrm>
            <a:off x="5586369" y="5686613"/>
            <a:ext cx="782696" cy="519294"/>
            <a:chOff x="5586369" y="5686613"/>
            <a:chExt cx="782696" cy="519294"/>
          </a:xfrm>
        </p:grpSpPr>
        <p:sp>
          <p:nvSpPr>
            <p:cNvPr id="18" name="Right Arrow 17"/>
            <p:cNvSpPr/>
            <p:nvPr/>
          </p:nvSpPr>
          <p:spPr>
            <a:xfrm rot="19859067">
              <a:off x="5787873" y="5686613"/>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 name="Oval 21"/>
            <p:cNvSpPr/>
            <p:nvPr/>
          </p:nvSpPr>
          <p:spPr>
            <a:xfrm>
              <a:off x="5586369" y="576265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4</a:t>
              </a:r>
            </a:p>
          </p:txBody>
        </p:sp>
      </p:grpSp>
      <p:grpSp>
        <p:nvGrpSpPr>
          <p:cNvPr id="23" name="Group 22"/>
          <p:cNvGrpSpPr/>
          <p:nvPr/>
        </p:nvGrpSpPr>
        <p:grpSpPr>
          <a:xfrm>
            <a:off x="217047" y="3039045"/>
            <a:ext cx="782696" cy="519294"/>
            <a:chOff x="5586369" y="5686613"/>
            <a:chExt cx="782696" cy="519294"/>
          </a:xfrm>
        </p:grpSpPr>
        <p:sp>
          <p:nvSpPr>
            <p:cNvPr id="24" name="Right Arrow 23"/>
            <p:cNvSpPr/>
            <p:nvPr/>
          </p:nvSpPr>
          <p:spPr>
            <a:xfrm rot="19859067">
              <a:off x="5787873" y="5686613"/>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Oval 24"/>
            <p:cNvSpPr/>
            <p:nvPr/>
          </p:nvSpPr>
          <p:spPr>
            <a:xfrm>
              <a:off x="5586369" y="576265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spTree>
    <p:extLst>
      <p:ext uri="{BB962C8B-B14F-4D97-AF65-F5344CB8AC3E}">
        <p14:creationId xmlns:p14="http://schemas.microsoft.com/office/powerpoint/2010/main" val="36509900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581192" y="2011680"/>
            <a:ext cx="11165800" cy="192600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Analiză Statică</a:t>
            </a:r>
          </a:p>
        </p:txBody>
      </p:sp>
      <p:sp>
        <p:nvSpPr>
          <p:cNvPr id="6" name="Flowchart: Process 5"/>
          <p:cNvSpPr/>
          <p:nvPr/>
        </p:nvSpPr>
        <p:spPr>
          <a:xfrm>
            <a:off x="581192" y="4047410"/>
            <a:ext cx="11165800" cy="184742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Analiză Dinamică</a:t>
            </a:r>
          </a:p>
        </p:txBody>
      </p:sp>
      <p:sp>
        <p:nvSpPr>
          <p:cNvPr id="7" name="Flowchart: Process 6"/>
          <p:cNvSpPr/>
          <p:nvPr/>
        </p:nvSpPr>
        <p:spPr>
          <a:xfrm>
            <a:off x="581192" y="6004560"/>
            <a:ext cx="11165800" cy="609600"/>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a:solidFill>
                  <a:prstClr val="black">
                    <a:lumMod val="50000"/>
                    <a:lumOff val="50000"/>
                  </a:prstClr>
                </a:solidFill>
              </a:rPr>
              <a:t>Analiză Cloud</a:t>
            </a:r>
          </a:p>
        </p:txBody>
      </p:sp>
      <p:sp>
        <p:nvSpPr>
          <p:cNvPr id="2" name="Title 1"/>
          <p:cNvSpPr>
            <a:spLocks noGrp="1"/>
          </p:cNvSpPr>
          <p:nvPr>
            <p:ph type="title"/>
          </p:nvPr>
        </p:nvSpPr>
        <p:spPr/>
        <p:txBody>
          <a:bodyPr>
            <a:normAutofit/>
          </a:bodyPr>
          <a:lstStyle/>
          <a:p>
            <a:r>
              <a:rPr lang="pt-BR" sz="3200"/>
              <a:t>cod malițios: Instrumente de analiză</a:t>
            </a:r>
            <a:endParaRPr lang="en-US" sz="3200"/>
          </a:p>
        </p:txBody>
      </p:sp>
      <p:sp>
        <p:nvSpPr>
          <p:cNvPr id="3" name="Content Placeholder 2"/>
          <p:cNvSpPr>
            <a:spLocks noGrp="1"/>
          </p:cNvSpPr>
          <p:nvPr>
            <p:ph idx="1"/>
          </p:nvPr>
        </p:nvSpPr>
        <p:spPr>
          <a:xfrm>
            <a:off x="581193" y="2305088"/>
            <a:ext cx="6362152" cy="3955504"/>
          </a:xfrm>
        </p:spPr>
        <p:txBody>
          <a:bodyPr>
            <a:noAutofit/>
          </a:bodyPr>
          <a:lstStyle/>
          <a:p>
            <a:r>
              <a:rPr lang="en-US" sz="3200">
                <a:solidFill>
                  <a:schemeClr val="tx1">
                    <a:lumMod val="50000"/>
                    <a:lumOff val="50000"/>
                  </a:schemeClr>
                </a:solidFill>
              </a:rPr>
              <a:t>PEstudio</a:t>
            </a:r>
          </a:p>
          <a:p>
            <a:r>
              <a:rPr lang="en-US" sz="3200">
                <a:solidFill>
                  <a:schemeClr val="tx1">
                    <a:lumMod val="50000"/>
                    <a:lumOff val="50000"/>
                  </a:schemeClr>
                </a:solidFill>
              </a:rPr>
              <a:t>Bcompare</a:t>
            </a:r>
          </a:p>
          <a:p>
            <a:r>
              <a:rPr lang="en-US" sz="3200" b="1">
                <a:solidFill>
                  <a:schemeClr val="tx1"/>
                </a:solidFill>
              </a:rPr>
              <a:t>Cutter &amp; IDA &amp; x64dbg</a:t>
            </a:r>
          </a:p>
          <a:p>
            <a:r>
              <a:rPr lang="en-US" sz="3200">
                <a:solidFill>
                  <a:schemeClr val="tx1">
                    <a:lumMod val="50000"/>
                    <a:lumOff val="50000"/>
                  </a:schemeClr>
                </a:solidFill>
              </a:rPr>
              <a:t>Sysinternals</a:t>
            </a:r>
          </a:p>
          <a:p>
            <a:r>
              <a:rPr lang="en-US" sz="3200">
                <a:solidFill>
                  <a:schemeClr val="tx1">
                    <a:lumMod val="50000"/>
                    <a:lumOff val="50000"/>
                  </a:schemeClr>
                </a:solidFill>
              </a:rPr>
              <a:t>Wireshark</a:t>
            </a:r>
          </a:p>
          <a:p>
            <a:r>
              <a:rPr lang="en-US" sz="3200">
                <a:solidFill>
                  <a:schemeClr val="tx1">
                    <a:lumMod val="50000"/>
                    <a:lumOff val="50000"/>
                  </a:schemeClr>
                </a:solidFill>
              </a:rPr>
              <a:t>procDOT</a:t>
            </a:r>
          </a:p>
          <a:p>
            <a:r>
              <a:rPr lang="en-US" sz="3200">
                <a:solidFill>
                  <a:schemeClr val="tx1">
                    <a:lumMod val="50000"/>
                    <a:lumOff val="50000"/>
                  </a:schemeClr>
                </a:solidFill>
              </a:rPr>
              <a:t>Analiza malware in Cloud </a:t>
            </a:r>
          </a:p>
        </p:txBody>
      </p:sp>
      <p:sp>
        <p:nvSpPr>
          <p:cNvPr id="4" name="Right Arrow 3"/>
          <p:cNvSpPr/>
          <p:nvPr/>
        </p:nvSpPr>
        <p:spPr>
          <a:xfrm>
            <a:off x="1" y="3505666"/>
            <a:ext cx="581192" cy="268343"/>
          </a:xfrm>
          <a:prstGeom prst="rightArrow">
            <a:avLst>
              <a:gd name="adj1" fmla="val 50000"/>
              <a:gd name="adj2" fmla="val 8034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3921729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lowchart: Process 11"/>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1600"/>
              <a:t>Dashboard</a:t>
            </a:r>
          </a:p>
        </p:txBody>
      </p:sp>
      <p:sp>
        <p:nvSpPr>
          <p:cNvPr id="3" name="Content Placeholder 2"/>
          <p:cNvSpPr>
            <a:spLocks noGrp="1"/>
          </p:cNvSpPr>
          <p:nvPr>
            <p:ph idx="1"/>
          </p:nvPr>
        </p:nvSpPr>
        <p:spPr>
          <a:xfrm>
            <a:off x="6760465" y="2296904"/>
            <a:ext cx="4850343" cy="3678303"/>
          </a:xfrm>
        </p:spPr>
        <p:txBody>
          <a:bodyPr>
            <a:normAutofit fontScale="85000" lnSpcReduction="20000"/>
          </a:bodyPr>
          <a:lstStyle/>
          <a:p>
            <a:r>
              <a:rPr lang="en-US" b="1"/>
              <a:t>File. </a:t>
            </a:r>
            <a:r>
              <a:rPr lang="en-US"/>
              <a:t>Calea către fișierul executabil analizat.</a:t>
            </a:r>
          </a:p>
          <a:p>
            <a:r>
              <a:rPr lang="en-US" b="1"/>
              <a:t>Format. </a:t>
            </a:r>
            <a:r>
              <a:rPr lang="en-US"/>
              <a:t>Indică formatul fișierului; în acest caz, "pe" pentru Portable Executable.</a:t>
            </a:r>
          </a:p>
          <a:p>
            <a:r>
              <a:rPr lang="en-US" b="1"/>
              <a:t>Bits. </a:t>
            </a:r>
            <a:r>
              <a:rPr lang="en-US"/>
              <a:t>Arată lățimea arhitecturii procesorului în biți; aici este "32", indicând un executabil pe 32 de biți.</a:t>
            </a:r>
          </a:p>
          <a:p>
            <a:r>
              <a:rPr lang="en-US" b="1"/>
              <a:t>Class. </a:t>
            </a:r>
            <a:r>
              <a:rPr lang="en-US"/>
              <a:t>Se referă la clasa specifică a formatului fișierului; "PE32" indică un Portable Executable pe 32 de biți.</a:t>
            </a:r>
          </a:p>
          <a:p>
            <a:r>
              <a:rPr lang="en-US" b="1"/>
              <a:t>Mode. </a:t>
            </a:r>
            <a:r>
              <a:rPr lang="en-US"/>
              <a:t>Permisiunile cu care fișierul este mappat; "r-x" înseamnă citire și executare.</a:t>
            </a:r>
          </a:p>
          <a:p>
            <a:r>
              <a:rPr lang="en-US" b="1"/>
              <a:t>Size. </a:t>
            </a:r>
            <a:r>
              <a:rPr lang="en-US"/>
              <a:t>Dimensiunea fișierului în kiloocteți.</a:t>
            </a:r>
          </a:p>
          <a:p>
            <a:r>
              <a:rPr lang="en-US" b="1"/>
              <a:t>Type. </a:t>
            </a:r>
            <a:r>
              <a:rPr lang="en-US"/>
              <a:t>Tipul fișierului, în acest caz "EXEC" (Executable file).</a:t>
            </a:r>
          </a:p>
          <a:p>
            <a:r>
              <a:rPr lang="en-US" b="1"/>
              <a:t>Language. </a:t>
            </a:r>
            <a:r>
              <a:rPr lang="en-US"/>
              <a:t>Limbajul de programare folosit, aici este "vb" pentru Visual Basic.</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152" y="2273808"/>
            <a:ext cx="5993226" cy="3724497"/>
          </a:xfrm>
          <a:prstGeom prst="rect">
            <a:avLst/>
          </a:prstGeom>
        </p:spPr>
      </p:pic>
      <p:grpSp>
        <p:nvGrpSpPr>
          <p:cNvPr id="5" name="Group 4"/>
          <p:cNvGrpSpPr/>
          <p:nvPr/>
        </p:nvGrpSpPr>
        <p:grpSpPr>
          <a:xfrm>
            <a:off x="785749" y="5952187"/>
            <a:ext cx="754554" cy="493270"/>
            <a:chOff x="7773907" y="5932751"/>
            <a:chExt cx="754554" cy="493270"/>
          </a:xfrm>
        </p:grpSpPr>
        <p:sp>
          <p:nvSpPr>
            <p:cNvPr id="6" name="Right Arrow 5"/>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Oval 6"/>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grpSp>
        <p:nvGrpSpPr>
          <p:cNvPr id="8" name="Group 7"/>
          <p:cNvGrpSpPr/>
          <p:nvPr/>
        </p:nvGrpSpPr>
        <p:grpSpPr>
          <a:xfrm>
            <a:off x="872430" y="4136056"/>
            <a:ext cx="754554" cy="493270"/>
            <a:chOff x="7773907" y="5932751"/>
            <a:chExt cx="754554" cy="493270"/>
          </a:xfrm>
        </p:grpSpPr>
        <p:sp>
          <p:nvSpPr>
            <p:cNvPr id="9" name="Right Arrow 8"/>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Oval 9"/>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sp>
        <p:nvSpPr>
          <p:cNvPr id="13" name="Rectangle 12"/>
          <p:cNvSpPr/>
          <p:nvPr/>
        </p:nvSpPr>
        <p:spPr>
          <a:xfrm>
            <a:off x="4220886" y="839724"/>
            <a:ext cx="7589138" cy="738664"/>
          </a:xfrm>
          <a:prstGeom prst="rect">
            <a:avLst/>
          </a:prstGeom>
        </p:spPr>
        <p:txBody>
          <a:bodyPr wrap="square">
            <a:spAutoFit/>
          </a:bodyPr>
          <a:lstStyle/>
          <a:p>
            <a:r>
              <a:rPr lang="en-US" sz="1400">
                <a:solidFill>
                  <a:schemeClr val="bg1"/>
                </a:solidFill>
              </a:rPr>
              <a:t>MD5: O valoare hash de 128 de biți, utilizată pentru a verifica integritatea fișierului.</a:t>
            </a:r>
          </a:p>
          <a:p>
            <a:r>
              <a:rPr lang="en-US" sz="1400">
                <a:solidFill>
                  <a:schemeClr val="bg1"/>
                </a:solidFill>
              </a:rPr>
              <a:t>SHA1: O valoare hash de 160 de biți, mai sigură decât MD5.</a:t>
            </a:r>
          </a:p>
          <a:p>
            <a:r>
              <a:rPr lang="en-US" sz="1400">
                <a:solidFill>
                  <a:schemeClr val="bg1"/>
                </a:solidFill>
              </a:rPr>
              <a:t>SHA256: O valoare hash de 256 de biți, parte din familia SHA-2, oferă o securitate și mai puternică.</a:t>
            </a:r>
          </a:p>
        </p:txBody>
      </p:sp>
    </p:spTree>
    <p:extLst>
      <p:ext uri="{BB962C8B-B14F-4D97-AF65-F5344CB8AC3E}">
        <p14:creationId xmlns:p14="http://schemas.microsoft.com/office/powerpoint/2010/main" val="42187531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lowchart: Process 11"/>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1600">
                <a:solidFill>
                  <a:prstClr val="white"/>
                </a:solidFill>
              </a:rPr>
              <a:t>Dashboard</a:t>
            </a:r>
            <a:endParaRPr lang="en-US"/>
          </a:p>
        </p:txBody>
      </p:sp>
      <p:sp>
        <p:nvSpPr>
          <p:cNvPr id="3" name="Content Placeholder 2"/>
          <p:cNvSpPr>
            <a:spLocks noGrp="1"/>
          </p:cNvSpPr>
          <p:nvPr>
            <p:ph idx="1"/>
          </p:nvPr>
        </p:nvSpPr>
        <p:spPr>
          <a:xfrm>
            <a:off x="6760464" y="2180496"/>
            <a:ext cx="4850343" cy="4220304"/>
          </a:xfrm>
        </p:spPr>
        <p:txBody>
          <a:bodyPr>
            <a:normAutofit fontScale="70000" lnSpcReduction="20000"/>
          </a:bodyPr>
          <a:lstStyle/>
          <a:p>
            <a:r>
              <a:rPr lang="en-US" b="1"/>
              <a:t>FD. </a:t>
            </a:r>
            <a:r>
              <a:rPr lang="en-US"/>
              <a:t>Numărul descriptorului de fișier.</a:t>
            </a:r>
          </a:p>
          <a:p>
            <a:r>
              <a:rPr lang="en-US" b="1"/>
              <a:t>Base addr. </a:t>
            </a:r>
            <a:r>
              <a:rPr lang="en-US"/>
              <a:t>Adresa de bază unde executabilul este mapat în memorie.</a:t>
            </a:r>
          </a:p>
          <a:p>
            <a:r>
              <a:rPr lang="en-US" b="1"/>
              <a:t>Virtual addr. </a:t>
            </a:r>
            <a:r>
              <a:rPr lang="en-US"/>
              <a:t>Indică dacă fișierul are o adresă virtuală; aici este "True".</a:t>
            </a:r>
          </a:p>
          <a:p>
            <a:r>
              <a:rPr lang="en-US" b="1"/>
              <a:t>Canary. </a:t>
            </a:r>
            <a:r>
              <a:rPr lang="en-US"/>
              <a:t>O caracteristică de securitate pentru a preveni atacurile de tip buffer overflow; "False" indică faptul că nu este prezent.</a:t>
            </a:r>
          </a:p>
          <a:p>
            <a:r>
              <a:rPr lang="en-US" b="1"/>
              <a:t>Crypto. </a:t>
            </a:r>
            <a:r>
              <a:rPr lang="en-US"/>
              <a:t>Indică dacă sunt detectate funcții criptografice; "False" sugerează că nu sunt.</a:t>
            </a:r>
          </a:p>
          <a:p>
            <a:r>
              <a:rPr lang="en-US" b="1"/>
              <a:t>NX bit. </a:t>
            </a:r>
            <a:r>
              <a:rPr lang="en-US"/>
              <a:t>No-Execute bit, care dacă este "False" permite executarea codului în toate regiunile de memorie.</a:t>
            </a:r>
          </a:p>
          <a:p>
            <a:r>
              <a:rPr lang="en-US" b="1"/>
              <a:t>PIC. </a:t>
            </a:r>
            <a:r>
              <a:rPr lang="en-US"/>
              <a:t>Position Independent Code, care dacă este "False" înseamnă că codul nu este independent de poziție.</a:t>
            </a:r>
          </a:p>
          <a:p>
            <a:r>
              <a:rPr lang="en-US" b="1"/>
              <a:t>Static. </a:t>
            </a:r>
            <a:r>
              <a:rPr lang="en-US"/>
              <a:t>Indică dacă binarul este legat static; "False" înseamnă că nu este.</a:t>
            </a:r>
          </a:p>
          <a:p>
            <a:r>
              <a:rPr lang="en-US" b="1"/>
              <a:t>Relro. </a:t>
            </a:r>
            <a:r>
              <a:rPr lang="en-US"/>
              <a:t>Relocation Read-Only, o caracteristică de securitate care face anumite secțiuni ale binarului să fie doar de citire după ce relocațiile au fost procesate; "N/A" indică că nu este aplicabil sau nu este prezent.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152" y="2273808"/>
            <a:ext cx="5993226" cy="3724497"/>
          </a:xfrm>
          <a:prstGeom prst="rect">
            <a:avLst/>
          </a:prstGeom>
        </p:spPr>
      </p:pic>
      <p:grpSp>
        <p:nvGrpSpPr>
          <p:cNvPr id="8" name="Group 7"/>
          <p:cNvGrpSpPr/>
          <p:nvPr/>
        </p:nvGrpSpPr>
        <p:grpSpPr>
          <a:xfrm>
            <a:off x="3016885" y="4726891"/>
            <a:ext cx="754554" cy="493270"/>
            <a:chOff x="7773907" y="5932751"/>
            <a:chExt cx="754554" cy="493270"/>
          </a:xfrm>
        </p:grpSpPr>
        <p:sp>
          <p:nvSpPr>
            <p:cNvPr id="9" name="Right Arrow 8"/>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Oval 9"/>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sp>
        <p:nvSpPr>
          <p:cNvPr id="14" name="Rectangle 13"/>
          <p:cNvSpPr/>
          <p:nvPr/>
        </p:nvSpPr>
        <p:spPr>
          <a:xfrm>
            <a:off x="4220886" y="839724"/>
            <a:ext cx="7589138" cy="738664"/>
          </a:xfrm>
          <a:prstGeom prst="rect">
            <a:avLst/>
          </a:prstGeom>
        </p:spPr>
        <p:txBody>
          <a:bodyPr wrap="square">
            <a:spAutoFit/>
          </a:bodyPr>
          <a:lstStyle/>
          <a:p>
            <a:r>
              <a:rPr lang="en-US" sz="1400">
                <a:solidFill>
                  <a:schemeClr val="bg1"/>
                </a:solidFill>
              </a:rPr>
              <a:t>MD5: O valoare hash de 128 de biți, utilizată pentru a verifica integritatea fișierului.</a:t>
            </a:r>
          </a:p>
          <a:p>
            <a:r>
              <a:rPr lang="en-US" sz="1400">
                <a:solidFill>
                  <a:schemeClr val="bg1"/>
                </a:solidFill>
              </a:rPr>
              <a:t>SHA1: O valoare hash de 160 de biți, mai sigură decât MD5.</a:t>
            </a:r>
          </a:p>
          <a:p>
            <a:r>
              <a:rPr lang="en-US" sz="1400">
                <a:solidFill>
                  <a:schemeClr val="bg1"/>
                </a:solidFill>
              </a:rPr>
              <a:t>SHA256: O valoare hash de 256 de biți, parte din familia SHA-2, oferă o securitate și mai puternică.</a:t>
            </a:r>
          </a:p>
        </p:txBody>
      </p:sp>
    </p:spTree>
    <p:extLst>
      <p:ext uri="{BB962C8B-B14F-4D97-AF65-F5344CB8AC3E}">
        <p14:creationId xmlns:p14="http://schemas.microsoft.com/office/powerpoint/2010/main" val="21442868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lowchart: Process 10"/>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1600">
                <a:solidFill>
                  <a:prstClr val="white"/>
                </a:solidFill>
              </a:rPr>
              <a:t>Dashboard</a:t>
            </a:r>
            <a:endParaRPr lang="en-US"/>
          </a:p>
        </p:txBody>
      </p:sp>
      <p:sp>
        <p:nvSpPr>
          <p:cNvPr id="3" name="Content Placeholder 2"/>
          <p:cNvSpPr>
            <a:spLocks noGrp="1"/>
          </p:cNvSpPr>
          <p:nvPr>
            <p:ph idx="1"/>
          </p:nvPr>
        </p:nvSpPr>
        <p:spPr>
          <a:xfrm>
            <a:off x="6760464" y="2180496"/>
            <a:ext cx="4850343" cy="3939888"/>
          </a:xfrm>
        </p:spPr>
        <p:txBody>
          <a:bodyPr>
            <a:normAutofit fontScale="77500" lnSpcReduction="20000"/>
          </a:bodyPr>
          <a:lstStyle/>
          <a:p>
            <a:r>
              <a:rPr lang="en-US" b="1"/>
              <a:t>Architecture. </a:t>
            </a:r>
            <a:r>
              <a:rPr lang="en-US"/>
              <a:t>Indică arhitectura CPU, care este x86.</a:t>
            </a:r>
          </a:p>
          <a:p>
            <a:r>
              <a:rPr lang="en-US" b="1"/>
              <a:t>Machine. </a:t>
            </a:r>
            <a:r>
              <a:rPr lang="en-US"/>
              <a:t>Tipul specific de mașină sau procesor, i386, compatibil cu arhitectura x86 de 32 de biți.</a:t>
            </a:r>
          </a:p>
          <a:p>
            <a:r>
              <a:rPr lang="en-US" b="1"/>
              <a:t>OS. </a:t>
            </a:r>
            <a:r>
              <a:rPr lang="en-US"/>
              <a:t>Sistemul de operare, care este Windows.</a:t>
            </a:r>
          </a:p>
          <a:p>
            <a:r>
              <a:rPr lang="en-US" b="1"/>
              <a:t>Subsystem. </a:t>
            </a:r>
            <a:r>
              <a:rPr lang="en-US"/>
              <a:t>Subsistemul sub care executabilul funcționează, aici este "Windows GUI".</a:t>
            </a:r>
          </a:p>
          <a:p>
            <a:r>
              <a:rPr lang="en-US" b="1"/>
              <a:t>Stripped. </a:t>
            </a:r>
            <a:r>
              <a:rPr lang="en-US"/>
              <a:t>Indică dacă informațiile despre simboluri sunt eliminate din executabil; "False" înseamnă că nu sunt.</a:t>
            </a:r>
          </a:p>
          <a:p>
            <a:r>
              <a:rPr lang="en-US" b="1"/>
              <a:t>Relocs. </a:t>
            </a:r>
            <a:r>
              <a:rPr lang="en-US"/>
              <a:t>Relocații, indică dacă binarul poate fi relocat; "True" înseamnă că poate fi.</a:t>
            </a:r>
          </a:p>
          <a:p>
            <a:r>
              <a:rPr lang="en-US" b="1"/>
              <a:t>Endianness. </a:t>
            </a:r>
            <a:r>
              <a:rPr lang="en-US"/>
              <a:t>Ordinea octeților utilizată de sistem; "LE" înseamnă Little Endian.</a:t>
            </a:r>
          </a:p>
          <a:p>
            <a:r>
              <a:rPr lang="en-US" b="1"/>
              <a:t>Compiled. </a:t>
            </a:r>
            <a:r>
              <a:rPr lang="en-US"/>
              <a:t>Data și ora când executabilul a fost compilat.</a:t>
            </a:r>
          </a:p>
          <a:p>
            <a:r>
              <a:rPr lang="en-US" b="1"/>
              <a:t>Compiler. </a:t>
            </a:r>
            <a:r>
              <a:rPr lang="en-US"/>
              <a:t>Compilatorul folosit pentru a construi executabilul, în acest caz, "N/A" indică că nu este disponibil.</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152" y="2273808"/>
            <a:ext cx="5993226" cy="3724497"/>
          </a:xfrm>
          <a:prstGeom prst="rect">
            <a:avLst/>
          </a:prstGeom>
        </p:spPr>
      </p:pic>
      <p:grpSp>
        <p:nvGrpSpPr>
          <p:cNvPr id="8" name="Group 7"/>
          <p:cNvGrpSpPr/>
          <p:nvPr/>
        </p:nvGrpSpPr>
        <p:grpSpPr>
          <a:xfrm>
            <a:off x="4004437" y="4136056"/>
            <a:ext cx="754554" cy="493270"/>
            <a:chOff x="7773907" y="5932751"/>
            <a:chExt cx="754554" cy="493270"/>
          </a:xfrm>
        </p:grpSpPr>
        <p:sp>
          <p:nvSpPr>
            <p:cNvPr id="9" name="Right Arrow 8"/>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Oval 9"/>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sp>
        <p:nvSpPr>
          <p:cNvPr id="13" name="Rectangle 12"/>
          <p:cNvSpPr/>
          <p:nvPr/>
        </p:nvSpPr>
        <p:spPr>
          <a:xfrm>
            <a:off x="4220886" y="839724"/>
            <a:ext cx="7589138" cy="738664"/>
          </a:xfrm>
          <a:prstGeom prst="rect">
            <a:avLst/>
          </a:prstGeom>
        </p:spPr>
        <p:txBody>
          <a:bodyPr wrap="square">
            <a:spAutoFit/>
          </a:bodyPr>
          <a:lstStyle/>
          <a:p>
            <a:r>
              <a:rPr lang="en-US" sz="1400">
                <a:solidFill>
                  <a:schemeClr val="bg1"/>
                </a:solidFill>
              </a:rPr>
              <a:t>MD5: O valoare hash de 128 de biți, utilizată pentru a verifica integritatea fișierului.</a:t>
            </a:r>
          </a:p>
          <a:p>
            <a:r>
              <a:rPr lang="en-US" sz="1400">
                <a:solidFill>
                  <a:schemeClr val="bg1"/>
                </a:solidFill>
              </a:rPr>
              <a:t>SHA1: O valoare hash de 160 de biți, mai sigură decât MD5.</a:t>
            </a:r>
          </a:p>
          <a:p>
            <a:r>
              <a:rPr lang="en-US" sz="1400">
                <a:solidFill>
                  <a:schemeClr val="bg1"/>
                </a:solidFill>
              </a:rPr>
              <a:t>SHA256: O valoare hash de 256 de biți, parte din familia SHA-2, oferă o securitate și mai puternică.</a:t>
            </a:r>
          </a:p>
        </p:txBody>
      </p:sp>
    </p:spTree>
    <p:extLst>
      <p:ext uri="{BB962C8B-B14F-4D97-AF65-F5344CB8AC3E}">
        <p14:creationId xmlns:p14="http://schemas.microsoft.com/office/powerpoint/2010/main" val="4032170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51104" y="3267456"/>
            <a:ext cx="11283696" cy="3201078"/>
          </a:xfrm>
          <a:prstGeom prst="flowChartProcess">
            <a:avLst/>
          </a:prstGeom>
          <a:solidFill>
            <a:schemeClr val="accent6">
              <a:lumMod val="50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000">
                <a:solidFill>
                  <a:schemeClr val="tx1">
                    <a:lumMod val="50000"/>
                    <a:lumOff val="50000"/>
                  </a:schemeClr>
                </a:solidFill>
                <a:latin typeface="Cambria Math" panose="02040503050406030204" pitchFamily="18" charset="0"/>
                <a:ea typeface="Cambria Math" panose="02040503050406030204" pitchFamily="18" charset="0"/>
              </a:rPr>
              <a:t>(Masina Virtuală)</a:t>
            </a:r>
          </a:p>
        </p:txBody>
      </p:sp>
      <p:sp>
        <p:nvSpPr>
          <p:cNvPr id="5" name="Flowchart: Process 4"/>
          <p:cNvSpPr/>
          <p:nvPr/>
        </p:nvSpPr>
        <p:spPr>
          <a:xfrm>
            <a:off x="451104" y="1993393"/>
            <a:ext cx="11283696" cy="1207008"/>
          </a:xfrm>
          <a:prstGeom prst="flowChartProcess">
            <a:avLst/>
          </a:prstGeom>
          <a:solidFill>
            <a:schemeClr val="accent2">
              <a:lumMod val="50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000">
                <a:solidFill>
                  <a:schemeClr val="tx1">
                    <a:lumMod val="50000"/>
                    <a:lumOff val="50000"/>
                  </a:schemeClr>
                </a:solidFill>
                <a:latin typeface="Cambria Math" panose="02040503050406030204" pitchFamily="18" charset="0"/>
                <a:ea typeface="Cambria Math" panose="02040503050406030204" pitchFamily="18" charset="0"/>
              </a:rPr>
              <a:t>(Gazdă)</a:t>
            </a:r>
          </a:p>
        </p:txBody>
      </p:sp>
      <p:sp>
        <p:nvSpPr>
          <p:cNvPr id="2" name="Title 1"/>
          <p:cNvSpPr>
            <a:spLocks noGrp="1"/>
          </p:cNvSpPr>
          <p:nvPr>
            <p:ph type="title"/>
          </p:nvPr>
        </p:nvSpPr>
        <p:spPr/>
        <p:txBody>
          <a:bodyPr>
            <a:normAutofit/>
          </a:bodyPr>
          <a:lstStyle/>
          <a:p>
            <a:r>
              <a:rPr lang="pt-BR" sz="3200"/>
              <a:t>Pachetul de fișiere </a:t>
            </a:r>
            <a:br>
              <a:rPr lang="pt-BR" sz="3200"/>
            </a:br>
            <a:r>
              <a:rPr lang="pt-BR" sz="2000"/>
              <a:t>pentru instrumente</a:t>
            </a:r>
            <a:endParaRPr lang="en-US" sz="2000"/>
          </a:p>
        </p:txBody>
      </p:sp>
      <p:sp>
        <p:nvSpPr>
          <p:cNvPr id="12" name="Content Placeholder 2"/>
          <p:cNvSpPr>
            <a:spLocks noGrp="1"/>
          </p:cNvSpPr>
          <p:nvPr>
            <p:ph idx="1"/>
          </p:nvPr>
        </p:nvSpPr>
        <p:spPr>
          <a:xfrm>
            <a:off x="581193" y="1993392"/>
            <a:ext cx="5667208" cy="4551457"/>
          </a:xfrm>
        </p:spPr>
        <p:txBody>
          <a:bodyPr>
            <a:normAutofit fontScale="92500" lnSpcReduction="20000"/>
          </a:bodyPr>
          <a:lstStyle/>
          <a:p>
            <a:r>
              <a:rPr lang="en-US" sz="2400">
                <a:solidFill>
                  <a:schemeClr val="tx1">
                    <a:lumMod val="50000"/>
                    <a:lumOff val="50000"/>
                  </a:schemeClr>
                </a:solidFill>
              </a:rPr>
              <a:t>kit\Gazda\VirtualBox.exe</a:t>
            </a:r>
          </a:p>
          <a:p>
            <a:r>
              <a:rPr lang="en-US" sz="2400">
                <a:solidFill>
                  <a:schemeClr val="tx1">
                    <a:lumMod val="50000"/>
                    <a:lumOff val="50000"/>
                  </a:schemeClr>
                </a:solidFill>
              </a:rPr>
              <a:t>kit\Gazda\win7.iso</a:t>
            </a:r>
          </a:p>
          <a:p>
            <a:r>
              <a:rPr lang="en-US" sz="2400">
                <a:solidFill>
                  <a:schemeClr val="tx1">
                    <a:lumMod val="50000"/>
                    <a:lumOff val="50000"/>
                  </a:schemeClr>
                </a:solidFill>
              </a:rPr>
              <a:t>kit\Gazda\IDA.zip</a:t>
            </a:r>
          </a:p>
          <a:p>
            <a:r>
              <a:rPr lang="en-US" sz="2400">
                <a:solidFill>
                  <a:schemeClr val="tx1">
                    <a:lumMod val="50000"/>
                    <a:lumOff val="50000"/>
                  </a:schemeClr>
                </a:solidFill>
              </a:rPr>
              <a:t>kit\Gazda\PEstudioX86.zip</a:t>
            </a:r>
          </a:p>
          <a:p>
            <a:r>
              <a:rPr lang="en-US" sz="2400">
                <a:solidFill>
                  <a:schemeClr val="tx1">
                    <a:lumMod val="50000"/>
                    <a:lumOff val="50000"/>
                  </a:schemeClr>
                </a:solidFill>
              </a:rPr>
              <a:t>kit\Gazda\Cutter.zip</a:t>
            </a:r>
          </a:p>
          <a:p>
            <a:r>
              <a:rPr lang="en-US" sz="2400">
                <a:solidFill>
                  <a:schemeClr val="tx1">
                    <a:lumMod val="50000"/>
                    <a:lumOff val="50000"/>
                  </a:schemeClr>
                </a:solidFill>
              </a:rPr>
              <a:t>kit\Gazda\x64dbg.zip</a:t>
            </a:r>
          </a:p>
          <a:p>
            <a:r>
              <a:rPr lang="en-US" sz="2400">
                <a:solidFill>
                  <a:schemeClr val="tx1">
                    <a:lumMod val="50000"/>
                    <a:lumOff val="50000"/>
                  </a:schemeClr>
                </a:solidFill>
              </a:rPr>
              <a:t>kit\Masina Virtuala\sysinternals.zip</a:t>
            </a:r>
          </a:p>
          <a:p>
            <a:r>
              <a:rPr lang="en-US" sz="2400">
                <a:solidFill>
                  <a:schemeClr val="tx1">
                    <a:lumMod val="50000"/>
                    <a:lumOff val="50000"/>
                  </a:schemeClr>
                </a:solidFill>
              </a:rPr>
              <a:t>kit\Masina Virtuala\wireshark.zip</a:t>
            </a:r>
          </a:p>
          <a:p>
            <a:r>
              <a:rPr lang="en-US" sz="2400">
                <a:solidFill>
                  <a:schemeClr val="tx1">
                    <a:lumMod val="50000"/>
                    <a:lumOff val="50000"/>
                  </a:schemeClr>
                </a:solidFill>
              </a:rPr>
              <a:t>kit\Masina Virtuala\procdot.zip</a:t>
            </a:r>
          </a:p>
          <a:p>
            <a:r>
              <a:rPr lang="en-US" sz="2400">
                <a:solidFill>
                  <a:schemeClr val="tx1">
                    <a:lumMod val="50000"/>
                    <a:lumOff val="50000"/>
                  </a:schemeClr>
                </a:solidFill>
              </a:rPr>
              <a:t>kit\Masina Virtuala\pestudio.zip</a:t>
            </a:r>
          </a:p>
          <a:p>
            <a:r>
              <a:rPr lang="en-US" sz="2400">
                <a:solidFill>
                  <a:schemeClr val="tx1">
                    <a:lumMod val="50000"/>
                    <a:lumOff val="50000"/>
                  </a:schemeClr>
                </a:solidFill>
              </a:rPr>
              <a:t>kit\Masina Virtuala\BCompare.exe</a:t>
            </a:r>
          </a:p>
        </p:txBody>
      </p:sp>
    </p:spTree>
    <p:extLst>
      <p:ext uri="{BB962C8B-B14F-4D97-AF65-F5344CB8AC3E}">
        <p14:creationId xmlns:p14="http://schemas.microsoft.com/office/powerpoint/2010/main" val="23617126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lowchart: Process 11"/>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1800"/>
              <a:t>Dashboard - Analysis info</a:t>
            </a:r>
          </a:p>
        </p:txBody>
      </p:sp>
      <p:sp>
        <p:nvSpPr>
          <p:cNvPr id="17" name="Content Placeholder 2"/>
          <p:cNvSpPr>
            <a:spLocks noGrp="1"/>
          </p:cNvSpPr>
          <p:nvPr>
            <p:ph idx="1"/>
          </p:nvPr>
        </p:nvSpPr>
        <p:spPr>
          <a:xfrm>
            <a:off x="6760463" y="2279405"/>
            <a:ext cx="4681729" cy="3678303"/>
          </a:xfrm>
        </p:spPr>
        <p:txBody>
          <a:bodyPr>
            <a:normAutofit fontScale="70000" lnSpcReduction="20000"/>
          </a:bodyPr>
          <a:lstStyle/>
          <a:p>
            <a:r>
              <a:rPr lang="en-US" b="1"/>
              <a:t>Functions. </a:t>
            </a:r>
            <a:r>
              <a:rPr lang="en-US"/>
              <a:t>Numărul de funcții identificate în fișierul executabil.</a:t>
            </a:r>
          </a:p>
          <a:p>
            <a:r>
              <a:rPr lang="en-US" b="1"/>
              <a:t>X-Refs. </a:t>
            </a:r>
            <a:r>
              <a:rPr lang="en-US"/>
              <a:t>Numărul de referințe încrucișate care arată cum sunt legate între ele diversele secțiuni de cod sau date.</a:t>
            </a:r>
          </a:p>
          <a:p>
            <a:r>
              <a:rPr lang="en-US" b="1"/>
              <a:t>Calls. </a:t>
            </a:r>
            <a:r>
              <a:rPr lang="en-US"/>
              <a:t>Numărul de apeluri de funcții din cadrul codului.</a:t>
            </a:r>
          </a:p>
          <a:p>
            <a:r>
              <a:rPr lang="en-US" b="1"/>
              <a:t>Strings. </a:t>
            </a:r>
            <a:r>
              <a:rPr lang="en-US"/>
              <a:t>Numărul de șiruri de caractere detectate în fișierul executabil.</a:t>
            </a:r>
          </a:p>
          <a:p>
            <a:r>
              <a:rPr lang="en-US" b="1"/>
              <a:t>Symbols. </a:t>
            </a:r>
            <a:r>
              <a:rPr lang="en-US"/>
              <a:t>Numărul de simboluri detectate, care pot include funcții și variabile.</a:t>
            </a:r>
          </a:p>
          <a:p>
            <a:r>
              <a:rPr lang="en-US" b="1"/>
              <a:t>Imports. </a:t>
            </a:r>
            <a:r>
              <a:rPr lang="en-US"/>
              <a:t>Numărul de funcții importate, care sunt de obicei funcții din biblioteci externe folosite în cod.</a:t>
            </a:r>
          </a:p>
          <a:p>
            <a:r>
              <a:rPr lang="en-US" b="1"/>
              <a:t>Analysis coverage. </a:t>
            </a:r>
            <a:r>
              <a:rPr lang="en-US"/>
              <a:t>Cantitatea de cod analizată în octeți.</a:t>
            </a:r>
          </a:p>
          <a:p>
            <a:r>
              <a:rPr lang="en-US" b="1"/>
              <a:t>Code size. </a:t>
            </a:r>
            <a:r>
              <a:rPr lang="en-US"/>
              <a:t>Dimensiunea totală a secțiunii de cod din fișierul executabil în octeți.</a:t>
            </a:r>
          </a:p>
          <a:p>
            <a:r>
              <a:rPr lang="en-US" b="1"/>
              <a:t>Coverage percent. </a:t>
            </a:r>
            <a:r>
              <a:rPr lang="en-US"/>
              <a:t>Procentul de cod care a fost analizat în raport cu dimensiunea totală a codului.</a:t>
            </a:r>
          </a:p>
        </p:txBody>
      </p:sp>
      <p:sp>
        <p:nvSpPr>
          <p:cNvPr id="18" name="Rectangle 17"/>
          <p:cNvSpPr/>
          <p:nvPr/>
        </p:nvSpPr>
        <p:spPr>
          <a:xfrm>
            <a:off x="4220886" y="839724"/>
            <a:ext cx="7589138" cy="738664"/>
          </a:xfrm>
          <a:prstGeom prst="rect">
            <a:avLst/>
          </a:prstGeom>
        </p:spPr>
        <p:txBody>
          <a:bodyPr wrap="square">
            <a:spAutoFit/>
          </a:bodyPr>
          <a:lstStyle/>
          <a:p>
            <a:r>
              <a:rPr lang="en-US" sz="1400">
                <a:solidFill>
                  <a:schemeClr val="bg1"/>
                </a:solidFill>
              </a:rPr>
              <a:t>MD5: O valoare hash de 128 de biți, utilizată pentru a verifica integritatea fișierului.</a:t>
            </a:r>
          </a:p>
          <a:p>
            <a:r>
              <a:rPr lang="en-US" sz="1400">
                <a:solidFill>
                  <a:schemeClr val="bg1"/>
                </a:solidFill>
              </a:rPr>
              <a:t>SHA1: O valoare hash de 160 de biți, mai sigură decât MD5.</a:t>
            </a:r>
          </a:p>
          <a:p>
            <a:r>
              <a:rPr lang="en-US" sz="1400">
                <a:solidFill>
                  <a:schemeClr val="bg1"/>
                </a:solidFill>
              </a:rPr>
              <a:t>SHA256: O valoare hash de 256 de biți, parte din familia SHA-2, oferă o securitate și mai puternică.</a:t>
            </a:r>
          </a:p>
        </p:txBody>
      </p:sp>
      <p:pic>
        <p:nvPicPr>
          <p:cNvPr id="19" name="Pictur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151" y="2279405"/>
            <a:ext cx="5988223" cy="3721388"/>
          </a:xfrm>
          <a:prstGeom prst="rect">
            <a:avLst/>
          </a:prstGeom>
        </p:spPr>
      </p:pic>
      <p:grpSp>
        <p:nvGrpSpPr>
          <p:cNvPr id="21" name="Group 20"/>
          <p:cNvGrpSpPr/>
          <p:nvPr/>
        </p:nvGrpSpPr>
        <p:grpSpPr>
          <a:xfrm>
            <a:off x="842984" y="5075173"/>
            <a:ext cx="754554" cy="493270"/>
            <a:chOff x="7773907" y="5932751"/>
            <a:chExt cx="754554" cy="493270"/>
          </a:xfrm>
        </p:grpSpPr>
        <p:sp>
          <p:nvSpPr>
            <p:cNvPr id="22" name="Right Arrow 21"/>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 name="Oval 22"/>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spTree>
    <p:extLst>
      <p:ext uri="{BB962C8B-B14F-4D97-AF65-F5344CB8AC3E}">
        <p14:creationId xmlns:p14="http://schemas.microsoft.com/office/powerpoint/2010/main" val="15466554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1600"/>
              <a:t>strings</a:t>
            </a:r>
          </a:p>
        </p:txBody>
      </p:sp>
      <p:sp>
        <p:nvSpPr>
          <p:cNvPr id="3" name="Content Placeholder 2"/>
          <p:cNvSpPr>
            <a:spLocks noGrp="1"/>
          </p:cNvSpPr>
          <p:nvPr>
            <p:ph idx="1"/>
          </p:nvPr>
        </p:nvSpPr>
        <p:spPr>
          <a:xfrm>
            <a:off x="7504176" y="2416681"/>
            <a:ext cx="4106631" cy="3759717"/>
          </a:xfrm>
        </p:spPr>
        <p:txBody>
          <a:bodyPr>
            <a:normAutofit fontScale="85000" lnSpcReduction="20000"/>
          </a:bodyPr>
          <a:lstStyle/>
          <a:p>
            <a:r>
              <a:rPr lang="en-US" b="1"/>
              <a:t>Name. </a:t>
            </a:r>
            <a:r>
              <a:rPr lang="en-US"/>
              <a:t>Numele sau eticheta asociată cu șirul în cadrul fișierului binar.</a:t>
            </a:r>
          </a:p>
          <a:p>
            <a:r>
              <a:rPr lang="en-US" b="1"/>
              <a:t>Address. </a:t>
            </a:r>
            <a:r>
              <a:rPr lang="en-US"/>
              <a:t>Adresa de memorie unde este localizat șirul.</a:t>
            </a:r>
          </a:p>
          <a:p>
            <a:r>
              <a:rPr lang="en-US" b="1"/>
              <a:t>String. </a:t>
            </a:r>
            <a:r>
              <a:rPr lang="en-US"/>
              <a:t>Textul efectiv al șirului.</a:t>
            </a:r>
          </a:p>
          <a:p>
            <a:r>
              <a:rPr lang="en-US" b="1"/>
              <a:t>Type. </a:t>
            </a:r>
            <a:r>
              <a:rPr lang="en-US"/>
              <a:t>Tipul de codificare a șirului, de exemplu ASCII sau un alt tip de codificare.</a:t>
            </a:r>
          </a:p>
          <a:p>
            <a:r>
              <a:rPr lang="en-US" b="1"/>
              <a:t>Length. </a:t>
            </a:r>
            <a:r>
              <a:rPr lang="en-US"/>
              <a:t>Lungimea șirului, fără a include caracterul terminator null.</a:t>
            </a:r>
          </a:p>
          <a:p>
            <a:r>
              <a:rPr lang="en-US" b="1"/>
              <a:t>Size. </a:t>
            </a:r>
            <a:r>
              <a:rPr lang="en-US"/>
              <a:t>Mărimea șirului în octeți, care poate include terminatorul null.</a:t>
            </a:r>
          </a:p>
          <a:p>
            <a:r>
              <a:rPr lang="en-US" b="1"/>
              <a:t>Section. </a:t>
            </a:r>
            <a:r>
              <a:rPr lang="en-US"/>
              <a:t>Secțiunea fișierului binar unde se află șirul. De exemplu, secțiunea ".text" conține cod executabil, în timp ce ".data" și ".rsrc" conțin de obicei date.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085" y="2201628"/>
            <a:ext cx="6742002" cy="4189824"/>
          </a:xfrm>
          <a:prstGeom prst="rect">
            <a:avLst/>
          </a:prstGeom>
        </p:spPr>
      </p:pic>
      <p:grpSp>
        <p:nvGrpSpPr>
          <p:cNvPr id="6" name="Group 5"/>
          <p:cNvGrpSpPr/>
          <p:nvPr/>
        </p:nvGrpSpPr>
        <p:grpSpPr>
          <a:xfrm>
            <a:off x="1452584" y="6343141"/>
            <a:ext cx="754554" cy="493270"/>
            <a:chOff x="7773907" y="5932751"/>
            <a:chExt cx="754554" cy="493270"/>
          </a:xfrm>
        </p:grpSpPr>
        <p:sp>
          <p:nvSpPr>
            <p:cNvPr id="7" name="Right Arrow 6"/>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Oval 7"/>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sp>
        <p:nvSpPr>
          <p:cNvPr id="9" name="Rectangle 8"/>
          <p:cNvSpPr/>
          <p:nvPr/>
        </p:nvSpPr>
        <p:spPr>
          <a:xfrm>
            <a:off x="2689013" y="885890"/>
            <a:ext cx="8921794" cy="646331"/>
          </a:xfrm>
          <a:prstGeom prst="rect">
            <a:avLst/>
          </a:prstGeom>
        </p:spPr>
        <p:txBody>
          <a:bodyPr wrap="square">
            <a:spAutoFit/>
          </a:bodyPr>
          <a:lstStyle/>
          <a:p>
            <a:r>
              <a:rPr lang="en-US">
                <a:solidFill>
                  <a:schemeClr val="bg1"/>
                </a:solidFill>
              </a:rPr>
              <a:t>Această funcție este utilă pentru a identifica mesaje, căi de fișiere, URL-uri și alte date posibil interesante pentru cei care fac inginerie inversă sau analize de securitate.</a:t>
            </a:r>
          </a:p>
        </p:txBody>
      </p:sp>
    </p:spTree>
    <p:extLst>
      <p:ext uri="{BB962C8B-B14F-4D97-AF65-F5344CB8AC3E}">
        <p14:creationId xmlns:p14="http://schemas.microsoft.com/office/powerpoint/2010/main" val="29808023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2000"/>
              <a:t>importuri (</a:t>
            </a:r>
            <a:r>
              <a:rPr lang="pt-BR" sz="2000"/>
              <a:t>Executabile impure &amp; Dependente de MV sau pseudo-MV)</a:t>
            </a:r>
            <a:endParaRPr lang="en-US" sz="2000"/>
          </a:p>
        </p:txBody>
      </p:sp>
      <p:sp>
        <p:nvSpPr>
          <p:cNvPr id="3" name="Content Placeholder 2"/>
          <p:cNvSpPr>
            <a:spLocks noGrp="1"/>
          </p:cNvSpPr>
          <p:nvPr>
            <p:ph idx="1"/>
          </p:nvPr>
        </p:nvSpPr>
        <p:spPr>
          <a:xfrm>
            <a:off x="581192" y="2180496"/>
            <a:ext cx="4143207" cy="4330032"/>
          </a:xfrm>
        </p:spPr>
        <p:txBody>
          <a:bodyPr>
            <a:normAutofit fontScale="77500" lnSpcReduction="20000"/>
          </a:bodyPr>
          <a:lstStyle/>
          <a:p>
            <a:r>
              <a:rPr lang="en-US"/>
              <a:t>Executabilele create cu Visual Basic 6 (VB6) nu rulează pe o mașină virtuală în modul în care înțelegem astăzi termenul de "mașină virtuală" pentru limbaje de programare cum ar fi Java (care utilizează Java Virtual Machine) sau C# (care rulează pe Common Language Runtime - CLR, parte a .NET Framework).</a:t>
            </a:r>
          </a:p>
          <a:p>
            <a:endParaRPr lang="en-US"/>
          </a:p>
          <a:p>
            <a:r>
              <a:rPr lang="en-US"/>
              <a:t>În schimb, VB6 compilează codul sursă în cod de mașină nativ pentru procesorul sistemului de operare pe care rulează, de obicei Windows. Cu toate acestea, VB6 se bazează pe un set mare de componente runtime, cunoscute sub numele de VB6 Runtime, pentru a funcționa corect. </a:t>
            </a:r>
          </a:p>
          <a:p>
            <a:r>
              <a:rPr lang="en-US"/>
              <a:t>Aceste biblioteci runtime trebuie să fie prezente pe sistemul pe care rulează executabilul pentru a furniza funcționalitățile necesare, cum ar fi gestionarea ferestrelor, controlul interfețelor utilizator și alte funcții de nivel înalt. </a:t>
            </a:r>
          </a:p>
          <a:p>
            <a:r>
              <a:rPr lang="en-US"/>
              <a:t>Aceste componente runtime acționează ca un strat intermediar între aplicația VB6 și sistemul de operare.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01213" y="2192484"/>
            <a:ext cx="6771430" cy="4208112"/>
          </a:xfrm>
          <a:prstGeom prst="rect">
            <a:avLst/>
          </a:prstGeom>
        </p:spPr>
      </p:pic>
      <p:grpSp>
        <p:nvGrpSpPr>
          <p:cNvPr id="6" name="Group 5"/>
          <p:cNvGrpSpPr/>
          <p:nvPr/>
        </p:nvGrpSpPr>
        <p:grpSpPr>
          <a:xfrm>
            <a:off x="6006296" y="6343141"/>
            <a:ext cx="754554" cy="493270"/>
            <a:chOff x="7773907" y="5932751"/>
            <a:chExt cx="754554" cy="493270"/>
          </a:xfrm>
        </p:grpSpPr>
        <p:sp>
          <p:nvSpPr>
            <p:cNvPr id="7" name="Right Arrow 6"/>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Oval 7"/>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spTree>
    <p:extLst>
      <p:ext uri="{BB962C8B-B14F-4D97-AF65-F5344CB8AC3E}">
        <p14:creationId xmlns:p14="http://schemas.microsoft.com/office/powerpoint/2010/main" val="23648738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2000"/>
              <a:t>Dezasamblare</a:t>
            </a:r>
          </a:p>
        </p:txBody>
      </p:sp>
      <p:sp>
        <p:nvSpPr>
          <p:cNvPr id="3" name="Content Placeholder 2"/>
          <p:cNvSpPr>
            <a:spLocks noGrp="1"/>
          </p:cNvSpPr>
          <p:nvPr>
            <p:ph idx="1"/>
          </p:nvPr>
        </p:nvSpPr>
        <p:spPr>
          <a:xfrm>
            <a:off x="581193" y="2180496"/>
            <a:ext cx="4100535" cy="4171536"/>
          </a:xfrm>
        </p:spPr>
        <p:txBody>
          <a:bodyPr/>
          <a:lstStyle/>
          <a:p>
            <a:r>
              <a:rPr lang="en-US"/>
              <a:t>Cum arată un punct de intrare (entry point) al unui executabil impur care își cere „mașina virtuală”?</a:t>
            </a:r>
          </a:p>
          <a:p>
            <a:endParaRPr lang="en-US"/>
          </a:p>
          <a:p>
            <a:r>
              <a:rPr lang="en-US"/>
              <a:t>„adresele virtuale” sunt adresele la care codul și datele ar fi încărcate în memoria virtuală a unui proces dacă executabilul ar rula efectiv.</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91457" y="2180496"/>
            <a:ext cx="6712573" cy="4171536"/>
          </a:xfrm>
          <a:prstGeom prst="rect">
            <a:avLst/>
          </a:prstGeom>
        </p:spPr>
      </p:pic>
      <p:grpSp>
        <p:nvGrpSpPr>
          <p:cNvPr id="6" name="Group 5"/>
          <p:cNvGrpSpPr/>
          <p:nvPr/>
        </p:nvGrpSpPr>
        <p:grpSpPr>
          <a:xfrm>
            <a:off x="6865832" y="6282589"/>
            <a:ext cx="754554" cy="493270"/>
            <a:chOff x="7773907" y="5932751"/>
            <a:chExt cx="754554" cy="493270"/>
          </a:xfrm>
        </p:grpSpPr>
        <p:sp>
          <p:nvSpPr>
            <p:cNvPr id="7" name="Right Arrow 6"/>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Oval 7"/>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spTree>
    <p:extLst>
      <p:ext uri="{BB962C8B-B14F-4D97-AF65-F5344CB8AC3E}">
        <p14:creationId xmlns:p14="http://schemas.microsoft.com/office/powerpoint/2010/main" val="35602750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Infectie</a:t>
            </a:r>
            <a:br>
              <a:rPr lang="en-US"/>
            </a:br>
            <a:r>
              <a:rPr lang="it-IT" sz="2000"/>
              <a:t>vizibil cu un cutter - analiza a trei fișiere infectate !</a:t>
            </a:r>
            <a:endParaRPr lang="en-US" sz="200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716" y="2168030"/>
            <a:ext cx="5435002" cy="3416164"/>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75806" y="2168030"/>
            <a:ext cx="5435002" cy="3416164"/>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413505" y="3732749"/>
            <a:ext cx="4807506" cy="3021753"/>
          </a:xfrm>
          <a:prstGeom prst="rect">
            <a:avLst/>
          </a:prstGeom>
        </p:spPr>
      </p:pic>
      <p:sp>
        <p:nvSpPr>
          <p:cNvPr id="8" name="Content Placeholder 2"/>
          <p:cNvSpPr>
            <a:spLocks noGrp="1"/>
          </p:cNvSpPr>
          <p:nvPr>
            <p:ph idx="1"/>
          </p:nvPr>
        </p:nvSpPr>
        <p:spPr>
          <a:xfrm>
            <a:off x="9582315" y="3943418"/>
            <a:ext cx="1512405" cy="902751"/>
          </a:xfrm>
        </p:spPr>
        <p:txBody>
          <a:bodyPr/>
          <a:lstStyle/>
          <a:p>
            <a:r>
              <a:rPr lang="en-US"/>
              <a:t>Delf.ad</a:t>
            </a:r>
          </a:p>
        </p:txBody>
      </p:sp>
      <p:sp>
        <p:nvSpPr>
          <p:cNvPr id="9" name="Content Placeholder 2"/>
          <p:cNvSpPr txBox="1">
            <a:spLocks/>
          </p:cNvSpPr>
          <p:nvPr/>
        </p:nvSpPr>
        <p:spPr>
          <a:xfrm>
            <a:off x="4163568" y="2904601"/>
            <a:ext cx="2238268" cy="902751"/>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t>Jeffo.A</a:t>
            </a:r>
          </a:p>
        </p:txBody>
      </p:sp>
      <p:sp>
        <p:nvSpPr>
          <p:cNvPr id="10" name="Content Placeholder 2"/>
          <p:cNvSpPr txBox="1">
            <a:spLocks/>
          </p:cNvSpPr>
          <p:nvPr/>
        </p:nvSpPr>
        <p:spPr>
          <a:xfrm>
            <a:off x="6205330" y="4925568"/>
            <a:ext cx="2249424" cy="823352"/>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t>Bube.a</a:t>
            </a:r>
          </a:p>
        </p:txBody>
      </p:sp>
    </p:spTree>
    <p:extLst>
      <p:ext uri="{BB962C8B-B14F-4D97-AF65-F5344CB8AC3E}">
        <p14:creationId xmlns:p14="http://schemas.microsoft.com/office/powerpoint/2010/main" val="42450069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lowchart: Process 19"/>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2000"/>
              <a:t>Deschidere și dezasamblare</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82207" y="2857297"/>
            <a:ext cx="5111914" cy="3213088"/>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029" y="2857297"/>
            <a:ext cx="5111915" cy="3213088"/>
          </a:xfrm>
          <a:prstGeom prst="rect">
            <a:avLst/>
          </a:prstGeom>
        </p:spPr>
      </p:pic>
      <p:sp>
        <p:nvSpPr>
          <p:cNvPr id="9" name="Right Arrow 8"/>
          <p:cNvSpPr/>
          <p:nvPr/>
        </p:nvSpPr>
        <p:spPr>
          <a:xfrm rot="19892808">
            <a:off x="546725" y="3764842"/>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Right Arrow 9"/>
          <p:cNvSpPr/>
          <p:nvPr/>
        </p:nvSpPr>
        <p:spPr>
          <a:xfrm rot="19892808">
            <a:off x="4854248" y="3356409"/>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Right Arrow 10"/>
          <p:cNvSpPr/>
          <p:nvPr/>
        </p:nvSpPr>
        <p:spPr>
          <a:xfrm rot="19892808">
            <a:off x="5991611" y="3356409"/>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Rectangle 2"/>
          <p:cNvSpPr/>
          <p:nvPr/>
        </p:nvSpPr>
        <p:spPr>
          <a:xfrm>
            <a:off x="837321" y="2370741"/>
            <a:ext cx="9507539" cy="369332"/>
          </a:xfrm>
          <a:prstGeom prst="rect">
            <a:avLst/>
          </a:prstGeom>
        </p:spPr>
        <p:txBody>
          <a:bodyPr wrap="none">
            <a:spAutoFit/>
          </a:bodyPr>
          <a:lstStyle/>
          <a:p>
            <a:r>
              <a:rPr lang="en-US">
                <a:solidFill>
                  <a:prstClr val="black"/>
                </a:solidFill>
              </a:rPr>
              <a:t>Exemple de fișiere executabile infectate. Observați poziția relativă a punctului de intrare în execuție:</a:t>
            </a:r>
          </a:p>
        </p:txBody>
      </p:sp>
      <p:sp>
        <p:nvSpPr>
          <p:cNvPr id="12" name="Oval 11"/>
          <p:cNvSpPr/>
          <p:nvPr/>
        </p:nvSpPr>
        <p:spPr>
          <a:xfrm>
            <a:off x="326440" y="3853291"/>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sp>
        <p:nvSpPr>
          <p:cNvPr id="13" name="Oval 12"/>
          <p:cNvSpPr/>
          <p:nvPr/>
        </p:nvSpPr>
        <p:spPr>
          <a:xfrm>
            <a:off x="4680886" y="34209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sp>
        <p:nvSpPr>
          <p:cNvPr id="14" name="Oval 13"/>
          <p:cNvSpPr/>
          <p:nvPr/>
        </p:nvSpPr>
        <p:spPr>
          <a:xfrm>
            <a:off x="5796965" y="341004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sp>
        <p:nvSpPr>
          <p:cNvPr id="4" name="Rectangle 3"/>
          <p:cNvSpPr/>
          <p:nvPr/>
        </p:nvSpPr>
        <p:spPr>
          <a:xfrm>
            <a:off x="3304058" y="6145414"/>
            <a:ext cx="4157420" cy="369332"/>
          </a:xfrm>
          <a:prstGeom prst="rect">
            <a:avLst/>
          </a:prstGeom>
        </p:spPr>
        <p:txBody>
          <a:bodyPr wrap="none">
            <a:spAutoFit/>
          </a:bodyPr>
          <a:lstStyle/>
          <a:p>
            <a:r>
              <a:rPr lang="en-US"/>
              <a:t>Dezasamblare (fisier infectat &amp; ne-infectat)</a:t>
            </a:r>
          </a:p>
        </p:txBody>
      </p:sp>
    </p:spTree>
    <p:extLst>
      <p:ext uri="{BB962C8B-B14F-4D97-AF65-F5344CB8AC3E}">
        <p14:creationId xmlns:p14="http://schemas.microsoft.com/office/powerpoint/2010/main" val="19475273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lowchart: Process 19"/>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normAutofit/>
          </a:bodyPr>
          <a:lstStyle/>
          <a:p>
            <a:r>
              <a:rPr lang="en-US"/>
              <a:t>Cutter</a:t>
            </a:r>
            <a:br>
              <a:rPr lang="en-US"/>
            </a:br>
            <a:r>
              <a:rPr lang="en-US" sz="2000"/>
              <a:t>meniuri utile – exportați fișierul analizat ca shellcode</a:t>
            </a:r>
          </a:p>
        </p:txBody>
      </p:sp>
      <p:pic>
        <p:nvPicPr>
          <p:cNvPr id="4" name="Picture 3"/>
          <p:cNvPicPr>
            <a:picLocks noChangeAspect="1"/>
          </p:cNvPicPr>
          <p:nvPr/>
        </p:nvPicPr>
        <p:blipFill>
          <a:blip r:embed="rId2"/>
          <a:stretch>
            <a:fillRect/>
          </a:stretch>
        </p:blipFill>
        <p:spPr>
          <a:xfrm>
            <a:off x="6698109" y="2430780"/>
            <a:ext cx="4623305" cy="3500629"/>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3"/>
          <a:stretch>
            <a:fillRect/>
          </a:stretch>
        </p:blipFill>
        <p:spPr>
          <a:xfrm>
            <a:off x="892411" y="2430780"/>
            <a:ext cx="5498504" cy="3500628"/>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90132" y="3254660"/>
            <a:ext cx="5160682" cy="3243741"/>
          </a:xfrm>
          <a:prstGeom prst="rect">
            <a:avLst/>
          </a:prstGeom>
        </p:spPr>
      </p:pic>
      <p:sp>
        <p:nvSpPr>
          <p:cNvPr id="7" name="Right Arrow 6"/>
          <p:cNvSpPr/>
          <p:nvPr/>
        </p:nvSpPr>
        <p:spPr>
          <a:xfrm rot="19892808">
            <a:off x="3351068" y="478897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Rectangle 2"/>
          <p:cNvSpPr/>
          <p:nvPr/>
        </p:nvSpPr>
        <p:spPr>
          <a:xfrm>
            <a:off x="1251069" y="6075926"/>
            <a:ext cx="2180405" cy="369332"/>
          </a:xfrm>
          <a:prstGeom prst="rect">
            <a:avLst/>
          </a:prstGeom>
        </p:spPr>
        <p:txBody>
          <a:bodyPr wrap="none">
            <a:spAutoFit/>
          </a:bodyPr>
          <a:lstStyle/>
          <a:p>
            <a:r>
              <a:rPr lang="en-US">
                <a:solidFill>
                  <a:prstClr val="black"/>
                </a:solidFill>
              </a:rPr>
              <a:t>Aplicații metamorfice</a:t>
            </a:r>
          </a:p>
        </p:txBody>
      </p:sp>
      <p:sp>
        <p:nvSpPr>
          <p:cNvPr id="8" name="Rectangle 7"/>
          <p:cNvSpPr/>
          <p:nvPr/>
        </p:nvSpPr>
        <p:spPr>
          <a:xfrm>
            <a:off x="794482" y="2061448"/>
            <a:ext cx="1802096" cy="369332"/>
          </a:xfrm>
          <a:prstGeom prst="rect">
            <a:avLst/>
          </a:prstGeom>
        </p:spPr>
        <p:txBody>
          <a:bodyPr wrap="none">
            <a:spAutoFit/>
          </a:bodyPr>
          <a:lstStyle/>
          <a:p>
            <a:r>
              <a:rPr lang="en-US"/>
              <a:t>Shellcode in C++</a:t>
            </a:r>
          </a:p>
        </p:txBody>
      </p:sp>
      <p:sp>
        <p:nvSpPr>
          <p:cNvPr id="10" name="Rectangle 9"/>
          <p:cNvSpPr/>
          <p:nvPr/>
        </p:nvSpPr>
        <p:spPr>
          <a:xfrm>
            <a:off x="6698109" y="2061448"/>
            <a:ext cx="2021707" cy="369332"/>
          </a:xfrm>
          <a:prstGeom prst="rect">
            <a:avLst/>
          </a:prstGeom>
        </p:spPr>
        <p:txBody>
          <a:bodyPr wrap="none">
            <a:spAutoFit/>
          </a:bodyPr>
          <a:lstStyle/>
          <a:p>
            <a:r>
              <a:rPr lang="en-US"/>
              <a:t>Shellcode in Python</a:t>
            </a:r>
          </a:p>
        </p:txBody>
      </p:sp>
    </p:spTree>
    <p:extLst>
      <p:ext uri="{BB962C8B-B14F-4D97-AF65-F5344CB8AC3E}">
        <p14:creationId xmlns:p14="http://schemas.microsoft.com/office/powerpoint/2010/main" val="27777150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2000"/>
              <a:t>Graph (visualizare)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192" y="2382940"/>
            <a:ext cx="6435860" cy="399957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7313" y="1171170"/>
            <a:ext cx="6229863" cy="3871555"/>
          </a:xfrm>
          <a:prstGeom prst="rect">
            <a:avLst/>
          </a:prstGeom>
        </p:spPr>
      </p:pic>
      <p:sp>
        <p:nvSpPr>
          <p:cNvPr id="16" name="Content Placeholder 2"/>
          <p:cNvSpPr>
            <a:spLocks noGrp="1"/>
          </p:cNvSpPr>
          <p:nvPr>
            <p:ph idx="1"/>
          </p:nvPr>
        </p:nvSpPr>
        <p:spPr>
          <a:xfrm>
            <a:off x="7413014" y="5330073"/>
            <a:ext cx="3931919" cy="963711"/>
          </a:xfrm>
        </p:spPr>
        <p:txBody>
          <a:bodyPr/>
          <a:lstStyle/>
          <a:p>
            <a:r>
              <a:rPr lang="it-IT"/>
              <a:t>Fiecare panou poate fi văzut ca un mic modul.</a:t>
            </a:r>
            <a:endParaRPr lang="en-US"/>
          </a:p>
        </p:txBody>
      </p:sp>
    </p:spTree>
    <p:extLst>
      <p:ext uri="{BB962C8B-B14F-4D97-AF65-F5344CB8AC3E}">
        <p14:creationId xmlns:p14="http://schemas.microsoft.com/office/powerpoint/2010/main" val="19918629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Cutter</a:t>
            </a:r>
            <a:br>
              <a:rPr lang="en-US"/>
            </a:br>
            <a:r>
              <a:rPr lang="en-US" sz="2000"/>
              <a:t>Hexdump</a:t>
            </a:r>
          </a:p>
        </p:txBody>
      </p:sp>
      <p:sp>
        <p:nvSpPr>
          <p:cNvPr id="3" name="Content Placeholder 2"/>
          <p:cNvSpPr>
            <a:spLocks noGrp="1"/>
          </p:cNvSpPr>
          <p:nvPr>
            <p:ph idx="1"/>
          </p:nvPr>
        </p:nvSpPr>
        <p:spPr>
          <a:xfrm>
            <a:off x="7254240" y="5542052"/>
            <a:ext cx="4271223" cy="1042959"/>
          </a:xfrm>
        </p:spPr>
        <p:txBody>
          <a:bodyPr/>
          <a:lstStyle/>
          <a:p>
            <a:r>
              <a:rPr lang="it-IT"/>
              <a:t>În timpul selecției se calculează o serie de indicatori (semnaturi hash)!</a:t>
            </a:r>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192" y="2487177"/>
            <a:ext cx="6593977" cy="409783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2782" y="1140937"/>
            <a:ext cx="7092681" cy="4407754"/>
          </a:xfrm>
          <a:prstGeom prst="rect">
            <a:avLst/>
          </a:prstGeom>
        </p:spPr>
      </p:pic>
      <p:sp>
        <p:nvSpPr>
          <p:cNvPr id="6" name="Content Placeholder 2"/>
          <p:cNvSpPr txBox="1">
            <a:spLocks/>
          </p:cNvSpPr>
          <p:nvPr/>
        </p:nvSpPr>
        <p:spPr>
          <a:xfrm>
            <a:off x="581192" y="1950720"/>
            <a:ext cx="4271223" cy="536457"/>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t>Vizualizare hex</a:t>
            </a:r>
          </a:p>
        </p:txBody>
      </p:sp>
      <p:grpSp>
        <p:nvGrpSpPr>
          <p:cNvPr id="8" name="Group 7"/>
          <p:cNvGrpSpPr/>
          <p:nvPr/>
        </p:nvGrpSpPr>
        <p:grpSpPr>
          <a:xfrm>
            <a:off x="8749496" y="2982650"/>
            <a:ext cx="754554" cy="493270"/>
            <a:chOff x="7773907" y="5932751"/>
            <a:chExt cx="754554" cy="493270"/>
          </a:xfrm>
        </p:grpSpPr>
        <p:sp>
          <p:nvSpPr>
            <p:cNvPr id="9" name="Right Arrow 8"/>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Oval 9"/>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sp>
        <p:nvSpPr>
          <p:cNvPr id="11" name="Right Arrow 10"/>
          <p:cNvSpPr/>
          <p:nvPr/>
        </p:nvSpPr>
        <p:spPr>
          <a:xfrm rot="7440642">
            <a:off x="8855215" y="5039916"/>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Oval 11"/>
          <p:cNvSpPr/>
          <p:nvPr/>
        </p:nvSpPr>
        <p:spPr>
          <a:xfrm>
            <a:off x="9068915" y="4689953"/>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spTree>
    <p:extLst>
      <p:ext uri="{BB962C8B-B14F-4D97-AF65-F5344CB8AC3E}">
        <p14:creationId xmlns:p14="http://schemas.microsoft.com/office/powerpoint/2010/main" val="4963225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2000"/>
              <a:t>Hexdump – dezasamblare la selectie</a:t>
            </a:r>
          </a:p>
        </p:txBody>
      </p:sp>
      <p:sp>
        <p:nvSpPr>
          <p:cNvPr id="3" name="Content Placeholder 2"/>
          <p:cNvSpPr>
            <a:spLocks noGrp="1"/>
          </p:cNvSpPr>
          <p:nvPr>
            <p:ph idx="1"/>
          </p:nvPr>
        </p:nvSpPr>
        <p:spPr>
          <a:xfrm>
            <a:off x="7418832" y="2309719"/>
            <a:ext cx="4191976" cy="3678303"/>
          </a:xfrm>
        </p:spPr>
        <p:txBody>
          <a:bodyPr/>
          <a:lstStyle/>
          <a:p>
            <a:r>
              <a:rPr lang="en-US">
                <a:solidFill>
                  <a:schemeClr val="tx1">
                    <a:lumMod val="50000"/>
                    <a:lumOff val="50000"/>
                  </a:schemeClr>
                </a:solidFill>
              </a:rPr>
              <a:t>Oferă posibilitatea de demontare la selectarea șirului hexazecimal cu mouse-ul.</a:t>
            </a:r>
          </a:p>
        </p:txBody>
      </p:sp>
      <p:pic>
        <p:nvPicPr>
          <p:cNvPr id="5"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589" y="2281240"/>
            <a:ext cx="6485786" cy="4030599"/>
          </a:xfrm>
          <a:prstGeom prst="rect">
            <a:avLst/>
          </a:prstGeom>
        </p:spPr>
      </p:pic>
      <p:grpSp>
        <p:nvGrpSpPr>
          <p:cNvPr id="7" name="Group 6"/>
          <p:cNvGrpSpPr/>
          <p:nvPr/>
        </p:nvGrpSpPr>
        <p:grpSpPr>
          <a:xfrm>
            <a:off x="4457912" y="6235475"/>
            <a:ext cx="754554" cy="493270"/>
            <a:chOff x="7773907" y="5932751"/>
            <a:chExt cx="754554" cy="493270"/>
          </a:xfrm>
        </p:grpSpPr>
        <p:sp>
          <p:nvSpPr>
            <p:cNvPr id="8" name="Right Arrow 7"/>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Oval 8"/>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sp>
        <p:nvSpPr>
          <p:cNvPr id="10" name="Rectangle 9"/>
          <p:cNvSpPr/>
          <p:nvPr/>
        </p:nvSpPr>
        <p:spPr>
          <a:xfrm>
            <a:off x="7552945" y="3094851"/>
            <a:ext cx="3545578" cy="731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552945" y="5045571"/>
            <a:ext cx="3545578" cy="731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3672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897297" y="784576"/>
            <a:ext cx="9755187" cy="2766528"/>
          </a:xfrm>
        </p:spPr>
        <p:txBody>
          <a:bodyPr>
            <a:normAutofit/>
          </a:bodyPr>
          <a:lstStyle/>
          <a:p>
            <a:r>
              <a:rPr lang="it-IT" u="sng" dirty="0"/>
              <a:t>C.4.1</a:t>
            </a:r>
            <a:br>
              <a:rPr lang="it-IT" dirty="0"/>
            </a:br>
            <a:r>
              <a:rPr lang="it-IT" dirty="0"/>
              <a:t>mediul de detonare</a:t>
            </a:r>
            <a:endParaRPr lang="en-US" dirty="0"/>
          </a:p>
        </p:txBody>
      </p:sp>
      <p:sp>
        <p:nvSpPr>
          <p:cNvPr id="4" name="Rectangle 3"/>
          <p:cNvSpPr/>
          <p:nvPr/>
        </p:nvSpPr>
        <p:spPr>
          <a:xfrm>
            <a:off x="8187923" y="6419685"/>
            <a:ext cx="3958071" cy="369332"/>
          </a:xfrm>
          <a:prstGeom prst="rect">
            <a:avLst/>
          </a:prstGeom>
        </p:spPr>
        <p:txBody>
          <a:bodyPr wrap="none">
            <a:spAutoFit/>
          </a:bodyPr>
          <a:lstStyle/>
          <a:p>
            <a:r>
              <a:rPr lang="en-US">
                <a:solidFill>
                  <a:srgbClr val="629D7D">
                    <a:lumMod val="20000"/>
                    <a:lumOff val="80000"/>
                  </a:srgbClr>
                </a:solidFill>
              </a:rPr>
              <a:t>Academia Tehnică Militară „Ferdinand I”</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0007517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a:t>Hexdump – exportare in cod sursa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136" y="2164840"/>
            <a:ext cx="6860395" cy="4263400"/>
          </a:xfrm>
          <a:prstGeom prst="rect">
            <a:avLst/>
          </a:prstGeom>
        </p:spPr>
      </p:pic>
      <p:sp>
        <p:nvSpPr>
          <p:cNvPr id="6" name="Content Placeholder 5"/>
          <p:cNvSpPr>
            <a:spLocks noGrp="1"/>
          </p:cNvSpPr>
          <p:nvPr>
            <p:ph idx="1"/>
          </p:nvPr>
        </p:nvSpPr>
        <p:spPr>
          <a:xfrm>
            <a:off x="7967472" y="1909946"/>
            <a:ext cx="3643335" cy="4577834"/>
          </a:xfrm>
        </p:spPr>
        <p:txBody>
          <a:bodyPr/>
          <a:lstStyle/>
          <a:p>
            <a:r>
              <a:rPr lang="en-US">
                <a:solidFill>
                  <a:schemeClr val="tx1">
                    <a:lumMod val="50000"/>
                    <a:lumOff val="50000"/>
                  </a:schemeClr>
                </a:solidFill>
              </a:rPr>
              <a:t>Poate exporta selecția în codul sursă pentru diferite limbaje de programare.</a:t>
            </a:r>
          </a:p>
        </p:txBody>
      </p:sp>
      <p:grpSp>
        <p:nvGrpSpPr>
          <p:cNvPr id="8" name="Group 7"/>
          <p:cNvGrpSpPr/>
          <p:nvPr/>
        </p:nvGrpSpPr>
        <p:grpSpPr>
          <a:xfrm>
            <a:off x="4701752" y="6343141"/>
            <a:ext cx="754554" cy="493270"/>
            <a:chOff x="7773907" y="5932751"/>
            <a:chExt cx="754554" cy="493270"/>
          </a:xfrm>
        </p:grpSpPr>
        <p:sp>
          <p:nvSpPr>
            <p:cNvPr id="9" name="Right Arrow 8"/>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Oval 9"/>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sp>
        <p:nvSpPr>
          <p:cNvPr id="11" name="Rectangle 10"/>
          <p:cNvSpPr/>
          <p:nvPr/>
        </p:nvSpPr>
        <p:spPr>
          <a:xfrm>
            <a:off x="7967473" y="3182112"/>
            <a:ext cx="3545578" cy="731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967473" y="5132832"/>
            <a:ext cx="3545578" cy="731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83220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2000"/>
              <a:t>export yara</a:t>
            </a:r>
          </a:p>
        </p:txBody>
      </p:sp>
      <p:sp>
        <p:nvSpPr>
          <p:cNvPr id="3" name="Content Placeholder 2"/>
          <p:cNvSpPr>
            <a:spLocks noGrp="1"/>
          </p:cNvSpPr>
          <p:nvPr>
            <p:ph idx="1"/>
          </p:nvPr>
        </p:nvSpPr>
        <p:spPr>
          <a:xfrm>
            <a:off x="581192" y="2408059"/>
            <a:ext cx="4248270" cy="3678303"/>
          </a:xfrm>
        </p:spPr>
        <p:txBody>
          <a:bodyPr>
            <a:normAutofit fontScale="92500" lnSpcReduction="20000"/>
          </a:bodyPr>
          <a:lstStyle/>
          <a:p>
            <a:r>
              <a:rPr lang="en-US"/>
              <a:t>YARA este un instrument de securitate a sistemelor informatice, folosit pentru identificarea și clasificarea malware-ului. </a:t>
            </a:r>
          </a:p>
          <a:p>
            <a:r>
              <a:rPr lang="en-US"/>
              <a:t>Este bazat pe reguli care utilizează pattern-uri de șiruri de caractere și un set de expresii logice pentru a detecta anumite caracteristici sau comportamente ale fișierelor suspecte. </a:t>
            </a:r>
          </a:p>
          <a:p>
            <a:r>
              <a:rPr lang="en-US"/>
              <a:t>YARA este folosit adesea de cercetătorii în securitatea cibernetică pentru a crea semnături care ajută la identificarea rapidă a amenințărilor specifice, a variantelor de malware sau a documentelor malițioase. Este extrem de versatil și poate fi integrat în diverse fluxuri de lucru de securitate și sisteme de analiză automată.</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9551" y="2180496"/>
            <a:ext cx="6651256" cy="4133430"/>
          </a:xfrm>
          <a:prstGeom prst="rect">
            <a:avLst/>
          </a:prstGeom>
        </p:spPr>
      </p:pic>
      <p:grpSp>
        <p:nvGrpSpPr>
          <p:cNvPr id="6" name="Group 5"/>
          <p:cNvGrpSpPr/>
          <p:nvPr/>
        </p:nvGrpSpPr>
        <p:grpSpPr>
          <a:xfrm>
            <a:off x="5805128" y="4760331"/>
            <a:ext cx="754554" cy="493270"/>
            <a:chOff x="7773907" y="5932751"/>
            <a:chExt cx="754554" cy="493270"/>
          </a:xfrm>
        </p:grpSpPr>
        <p:sp>
          <p:nvSpPr>
            <p:cNvPr id="7" name="Right Arrow 6"/>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Oval 7"/>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spTree>
    <p:extLst>
      <p:ext uri="{BB962C8B-B14F-4D97-AF65-F5344CB8AC3E}">
        <p14:creationId xmlns:p14="http://schemas.microsoft.com/office/powerpoint/2010/main" val="1700391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Cutter</a:t>
            </a:r>
            <a:br>
              <a:rPr lang="en-US"/>
            </a:br>
            <a:r>
              <a:rPr lang="en-US" sz="2000"/>
              <a:t>Decompilare</a:t>
            </a:r>
          </a:p>
        </p:txBody>
      </p:sp>
      <p:sp>
        <p:nvSpPr>
          <p:cNvPr id="3" name="Content Placeholder 2"/>
          <p:cNvSpPr>
            <a:spLocks noGrp="1"/>
          </p:cNvSpPr>
          <p:nvPr>
            <p:ph idx="1"/>
          </p:nvPr>
        </p:nvSpPr>
        <p:spPr>
          <a:xfrm>
            <a:off x="7540752" y="5374974"/>
            <a:ext cx="4070056" cy="902751"/>
          </a:xfrm>
        </p:spPr>
        <p:txBody>
          <a:bodyPr/>
          <a:lstStyle/>
          <a:p>
            <a:r>
              <a:rPr lang="en-US"/>
              <a:t>Ghidra</a:t>
            </a:r>
          </a:p>
          <a:p>
            <a:r>
              <a:rPr lang="en-US"/>
              <a:t>Jsdec</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604" y="2134502"/>
            <a:ext cx="6708980" cy="4169303"/>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92223" y="789577"/>
            <a:ext cx="7175268" cy="4459078"/>
          </a:xfrm>
          <a:prstGeom prst="rect">
            <a:avLst/>
          </a:prstGeom>
        </p:spPr>
      </p:pic>
      <p:grpSp>
        <p:nvGrpSpPr>
          <p:cNvPr id="7" name="Group 6"/>
          <p:cNvGrpSpPr/>
          <p:nvPr/>
        </p:nvGrpSpPr>
        <p:grpSpPr>
          <a:xfrm>
            <a:off x="4555448" y="6227704"/>
            <a:ext cx="754554" cy="493270"/>
            <a:chOff x="7773907" y="5932751"/>
            <a:chExt cx="754554" cy="493270"/>
          </a:xfrm>
        </p:grpSpPr>
        <p:sp>
          <p:nvSpPr>
            <p:cNvPr id="8" name="Right Arrow 7"/>
            <p:cNvSpPr/>
            <p:nvPr/>
          </p:nvSpPr>
          <p:spPr>
            <a:xfrm rot="19892808">
              <a:off x="7947269" y="5932751"/>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Oval 8"/>
            <p:cNvSpPr/>
            <p:nvPr/>
          </p:nvSpPr>
          <p:spPr>
            <a:xfrm>
              <a:off x="7773907" y="598277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spTree>
    <p:extLst>
      <p:ext uri="{BB962C8B-B14F-4D97-AF65-F5344CB8AC3E}">
        <p14:creationId xmlns:p14="http://schemas.microsoft.com/office/powerpoint/2010/main" val="4242581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lowchart: Process 13"/>
          <p:cNvSpPr/>
          <p:nvPr/>
        </p:nvSpPr>
        <p:spPr>
          <a:xfrm>
            <a:off x="451104" y="2003303"/>
            <a:ext cx="11295888" cy="4616951"/>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IDA FREE</a:t>
            </a:r>
            <a:br>
              <a:rPr lang="en-US"/>
            </a:br>
            <a:r>
              <a:rPr lang="en-US" sz="2000"/>
              <a:t>Deschidere si dezasamblare</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33023" y="3363387"/>
            <a:ext cx="2216629" cy="2012610"/>
          </a:xfrm>
          <a:prstGeom prst="rect">
            <a:avLst/>
          </a:prstGeom>
        </p:spPr>
      </p:pic>
      <p:grpSp>
        <p:nvGrpSpPr>
          <p:cNvPr id="9" name="Group 8"/>
          <p:cNvGrpSpPr/>
          <p:nvPr/>
        </p:nvGrpSpPr>
        <p:grpSpPr>
          <a:xfrm>
            <a:off x="1418961" y="3956451"/>
            <a:ext cx="710295" cy="486393"/>
            <a:chOff x="87426" y="2779923"/>
            <a:chExt cx="710295" cy="486393"/>
          </a:xfrm>
        </p:grpSpPr>
        <p:sp>
          <p:nvSpPr>
            <p:cNvPr id="7" name="Right Arrow 6"/>
            <p:cNvSpPr/>
            <p:nvPr/>
          </p:nvSpPr>
          <p:spPr>
            <a:xfrm rot="19892808">
              <a:off x="216529" y="2779923"/>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Oval 9"/>
            <p:cNvSpPr/>
            <p:nvPr/>
          </p:nvSpPr>
          <p:spPr>
            <a:xfrm>
              <a:off x="87426" y="2823067"/>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1</a:t>
              </a:r>
            </a:p>
          </p:txBody>
        </p:sp>
      </p:grpSp>
      <p:pic>
        <p:nvPicPr>
          <p:cNvPr id="12"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2709" y="2434768"/>
            <a:ext cx="5334123" cy="3678238"/>
          </a:xfrm>
          <a:prstGeom prst="rect">
            <a:avLst/>
          </a:prstGeom>
        </p:spPr>
      </p:pic>
      <p:grpSp>
        <p:nvGrpSpPr>
          <p:cNvPr id="13" name="Group 12"/>
          <p:cNvGrpSpPr/>
          <p:nvPr/>
        </p:nvGrpSpPr>
        <p:grpSpPr>
          <a:xfrm>
            <a:off x="4979812" y="3028667"/>
            <a:ext cx="754554" cy="477830"/>
            <a:chOff x="2774286" y="5611932"/>
            <a:chExt cx="754554" cy="477830"/>
          </a:xfrm>
        </p:grpSpPr>
        <p:sp>
          <p:nvSpPr>
            <p:cNvPr id="15" name="Right Arrow 14"/>
            <p:cNvSpPr/>
            <p:nvPr/>
          </p:nvSpPr>
          <p:spPr>
            <a:xfrm rot="19892808">
              <a:off x="2947648" y="5611932"/>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Oval 15"/>
            <p:cNvSpPr/>
            <p:nvPr/>
          </p:nvSpPr>
          <p:spPr>
            <a:xfrm>
              <a:off x="2774286" y="5646513"/>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2</a:t>
              </a:r>
            </a:p>
          </p:txBody>
        </p:sp>
      </p:grpSp>
      <p:grpSp>
        <p:nvGrpSpPr>
          <p:cNvPr id="17" name="Group 16"/>
          <p:cNvGrpSpPr/>
          <p:nvPr/>
        </p:nvGrpSpPr>
        <p:grpSpPr>
          <a:xfrm>
            <a:off x="6698884" y="5922523"/>
            <a:ext cx="754554" cy="477830"/>
            <a:chOff x="2774286" y="5611932"/>
            <a:chExt cx="754554" cy="477830"/>
          </a:xfrm>
        </p:grpSpPr>
        <p:sp>
          <p:nvSpPr>
            <p:cNvPr id="18" name="Right Arrow 17"/>
            <p:cNvSpPr/>
            <p:nvPr/>
          </p:nvSpPr>
          <p:spPr>
            <a:xfrm rot="19892808">
              <a:off x="2947648" y="5611932"/>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Oval 18"/>
            <p:cNvSpPr/>
            <p:nvPr/>
          </p:nvSpPr>
          <p:spPr>
            <a:xfrm>
              <a:off x="2774286" y="5646513"/>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algn="ctr">
                <a:defRPr/>
              </a:pPr>
              <a:r>
                <a:rPr lang="en-US" kern="0">
                  <a:solidFill>
                    <a:prstClr val="white"/>
                  </a:solidFill>
                  <a:latin typeface="Calibri" panose="020F0502020204030204"/>
                </a:rPr>
                <a:t>3</a:t>
              </a:r>
            </a:p>
          </p:txBody>
        </p:sp>
      </p:grpSp>
    </p:spTree>
    <p:extLst>
      <p:ext uri="{BB962C8B-B14F-4D97-AF65-F5344CB8AC3E}">
        <p14:creationId xmlns:p14="http://schemas.microsoft.com/office/powerpoint/2010/main" val="145718001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lowchart: Process 7"/>
          <p:cNvSpPr/>
          <p:nvPr/>
        </p:nvSpPr>
        <p:spPr>
          <a:xfrm>
            <a:off x="451104" y="2003304"/>
            <a:ext cx="11289792" cy="4306056"/>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it-IT"/>
              <a:t>IDA FREE</a:t>
            </a:r>
            <a:br>
              <a:rPr lang="it-IT"/>
            </a:br>
            <a:r>
              <a:rPr lang="it-IT" sz="2000"/>
              <a:t>inspectie – fisier virusat</a:t>
            </a:r>
            <a:endParaRPr lang="en-US" sz="200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5304" y="2629284"/>
            <a:ext cx="6352151" cy="3407664"/>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56959" y="925452"/>
            <a:ext cx="5801321" cy="3407664"/>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pic>
        <p:nvPicPr>
          <p:cNvPr id="7" name="Content Placeholder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82000" y="3211068"/>
            <a:ext cx="2984968" cy="2911342"/>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9" name="Rounded Rectangular Callout 8"/>
          <p:cNvSpPr/>
          <p:nvPr/>
        </p:nvSpPr>
        <p:spPr>
          <a:xfrm>
            <a:off x="5462016" y="3547872"/>
            <a:ext cx="4011168" cy="1118867"/>
          </a:xfrm>
          <a:prstGeom prst="wedgeRoundRectCallout">
            <a:avLst>
              <a:gd name="adj1" fmla="val 48418"/>
              <a:gd name="adj2" fmla="val 97999"/>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prstClr val="white"/>
                </a:solidFill>
              </a:rPr>
              <a:t>Harta codului</a:t>
            </a:r>
          </a:p>
        </p:txBody>
      </p:sp>
    </p:spTree>
    <p:extLst>
      <p:ext uri="{BB962C8B-B14F-4D97-AF65-F5344CB8AC3E}">
        <p14:creationId xmlns:p14="http://schemas.microsoft.com/office/powerpoint/2010/main" val="39085526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lowchart: Process 13"/>
          <p:cNvSpPr/>
          <p:nvPr/>
        </p:nvSpPr>
        <p:spPr>
          <a:xfrm>
            <a:off x="451103" y="2003303"/>
            <a:ext cx="11257241" cy="4616951"/>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IDA FREE</a:t>
            </a:r>
            <a:br>
              <a:rPr lang="en-US"/>
            </a:br>
            <a:r>
              <a:rPr lang="en-US" sz="2000"/>
              <a:t>dezasamblare – executabile pure</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8548" y="2191020"/>
            <a:ext cx="7906512" cy="4241514"/>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13" name="Content Placeholder 2"/>
          <p:cNvSpPr>
            <a:spLocks noGrp="1"/>
          </p:cNvSpPr>
          <p:nvPr>
            <p:ph idx="1"/>
          </p:nvPr>
        </p:nvSpPr>
        <p:spPr>
          <a:xfrm>
            <a:off x="8792505" y="2429954"/>
            <a:ext cx="2818303" cy="3678303"/>
          </a:xfrm>
        </p:spPr>
        <p:txBody>
          <a:bodyPr/>
          <a:lstStyle/>
          <a:p>
            <a:r>
              <a:rPr lang="pt-BR">
                <a:solidFill>
                  <a:schemeClr val="tx1">
                    <a:lumMod val="50000"/>
                    <a:lumOff val="50000"/>
                  </a:schemeClr>
                </a:solidFill>
              </a:rPr>
              <a:t>Relativ independent cu utilizarea importurilor.</a:t>
            </a:r>
          </a:p>
          <a:p>
            <a:endParaRPr lang="pt-BR">
              <a:solidFill>
                <a:schemeClr val="tx1">
                  <a:lumMod val="50000"/>
                  <a:lumOff val="50000"/>
                </a:schemeClr>
              </a:solidFill>
            </a:endParaRPr>
          </a:p>
          <a:p>
            <a:r>
              <a:rPr lang="en-US">
                <a:solidFill>
                  <a:schemeClr val="tx1">
                    <a:lumMod val="50000"/>
                    <a:lumOff val="50000"/>
                  </a:schemeClr>
                </a:solidFill>
              </a:rPr>
              <a:t>Permite IDA să mapeze codul.</a:t>
            </a:r>
          </a:p>
        </p:txBody>
      </p:sp>
      <p:sp>
        <p:nvSpPr>
          <p:cNvPr id="6" name="Rectangle 5"/>
          <p:cNvSpPr/>
          <p:nvPr/>
        </p:nvSpPr>
        <p:spPr>
          <a:xfrm>
            <a:off x="8890261" y="3182112"/>
            <a:ext cx="2622790" cy="487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894064" y="5285232"/>
            <a:ext cx="2618985" cy="487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321117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lowchart: Process 7"/>
          <p:cNvSpPr/>
          <p:nvPr/>
        </p:nvSpPr>
        <p:spPr>
          <a:xfrm>
            <a:off x="451104" y="2003304"/>
            <a:ext cx="1128979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sp>
        <p:nvSpPr>
          <p:cNvPr id="2" name="Title 1"/>
          <p:cNvSpPr>
            <a:spLocks noGrp="1"/>
          </p:cNvSpPr>
          <p:nvPr>
            <p:ph type="title"/>
          </p:nvPr>
        </p:nvSpPr>
        <p:spPr/>
        <p:txBody>
          <a:bodyPr/>
          <a:lstStyle/>
          <a:p>
            <a:r>
              <a:rPr lang="en-US"/>
              <a:t>IDA FREE</a:t>
            </a:r>
            <a:br>
              <a:rPr lang="en-US"/>
            </a:br>
            <a:r>
              <a:rPr lang="en-US" sz="2000"/>
              <a:t>dezasamblare – executabile inpure (MSVBVM60.dll)</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7532" y="2296736"/>
            <a:ext cx="6809065" cy="3999607"/>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9" name="Content Placeholder 2"/>
          <p:cNvSpPr>
            <a:spLocks noGrp="1"/>
          </p:cNvSpPr>
          <p:nvPr>
            <p:ph idx="1"/>
          </p:nvPr>
        </p:nvSpPr>
        <p:spPr>
          <a:xfrm>
            <a:off x="1007913" y="2512073"/>
            <a:ext cx="3033735" cy="3678303"/>
          </a:xfrm>
        </p:spPr>
        <p:txBody>
          <a:bodyPr/>
          <a:lstStyle/>
          <a:p>
            <a:r>
              <a:rPr lang="pt-BR">
                <a:solidFill>
                  <a:schemeClr val="tx1">
                    <a:lumMod val="50000"/>
                    <a:lumOff val="50000"/>
                  </a:schemeClr>
                </a:solidFill>
              </a:rPr>
              <a:t>Executabile dependente de mașini virtuale sau de un sistem intermediar între OS și executabil.</a:t>
            </a:r>
          </a:p>
          <a:p>
            <a:endParaRPr lang="pt-BR">
              <a:solidFill>
                <a:schemeClr val="tx1">
                  <a:lumMod val="50000"/>
                  <a:lumOff val="50000"/>
                </a:schemeClr>
              </a:solidFill>
            </a:endParaRPr>
          </a:p>
          <a:p>
            <a:r>
              <a:rPr lang="pt-BR">
                <a:solidFill>
                  <a:schemeClr val="tx1">
                    <a:lumMod val="50000"/>
                    <a:lumOff val="50000"/>
                  </a:schemeClr>
                </a:solidFill>
              </a:rPr>
              <a:t>IDA nu știe să mapeze codul fără suportul intermediar.</a:t>
            </a:r>
            <a:endParaRPr lang="en-US">
              <a:solidFill>
                <a:schemeClr val="tx1">
                  <a:lumMod val="50000"/>
                  <a:lumOff val="50000"/>
                </a:schemeClr>
              </a:solidFill>
            </a:endParaRPr>
          </a:p>
        </p:txBody>
      </p:sp>
      <p:sp>
        <p:nvSpPr>
          <p:cNvPr id="3" name="Rectangle 2"/>
          <p:cNvSpPr/>
          <p:nvPr/>
        </p:nvSpPr>
        <p:spPr>
          <a:xfrm>
            <a:off x="867198" y="2822448"/>
            <a:ext cx="3517392" cy="548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67198" y="5809488"/>
            <a:ext cx="3517392" cy="548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74982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Peticiri de executabile</a:t>
            </a:r>
            <a:br>
              <a:rPr lang="en-US"/>
            </a:br>
            <a:r>
              <a:rPr lang="en-US" sz="2000"/>
              <a:t>IDA &amp; Cutter &amp; x32dbg</a:t>
            </a:r>
          </a:p>
        </p:txBody>
      </p:sp>
      <p:sp>
        <p:nvSpPr>
          <p:cNvPr id="3" name="Content Placeholder 2"/>
          <p:cNvSpPr>
            <a:spLocks noGrp="1"/>
          </p:cNvSpPr>
          <p:nvPr>
            <p:ph idx="1"/>
          </p:nvPr>
        </p:nvSpPr>
        <p:spPr>
          <a:xfrm>
            <a:off x="581192" y="2078736"/>
            <a:ext cx="5307544" cy="4541059"/>
          </a:xfrm>
        </p:spPr>
        <p:txBody>
          <a:bodyPr>
            <a:normAutofit fontScale="70000" lnSpcReduction="20000"/>
          </a:bodyPr>
          <a:lstStyle/>
          <a:p>
            <a:r>
              <a:rPr lang="en-US"/>
              <a:t>CPU - Panoul CPU este probabil cel mai important și afișează instrucțiunile mașină ale programului (codul assembly), permițând utilizatorului să navigheze prin ele, să pună puncte de oprire (breakpoints) și să urmărească execuția pas cu pas. Acest panou include de obicei și vizualizarea registrelor procesorului, arătând starea curentă a acestora.</a:t>
            </a:r>
          </a:p>
          <a:p>
            <a:endParaRPr lang="en-US"/>
          </a:p>
          <a:p>
            <a:r>
              <a:rPr lang="en-US"/>
              <a:t>Registre - Afișează starea curentă a registrelor CPU. Acestea includ registre generale (cum ar fi EAX, EBX pentru arhitectura x86), registre de index și de bază, registre de segment, pointerul de instrucțiuni (EIP), și flags-urile. Modificările în registre sunt adesea evidențiate pentru a facilita urmărirea modificărilor de stare.</a:t>
            </a:r>
          </a:p>
          <a:p>
            <a:endParaRPr lang="en-US"/>
          </a:p>
          <a:p>
            <a:r>
              <a:rPr lang="en-US"/>
              <a:t>Dump - Panoul de dump arată conținutul memoriei la o anumită adresă. Este util pentru examinarea și modificarea datelor în memorie. Utilizatorii pot căuta anumite valori sau stringuri în acest panou.</a:t>
            </a:r>
          </a:p>
          <a:p>
            <a:endParaRPr lang="en-US"/>
          </a:p>
          <a:p>
            <a:r>
              <a:rPr lang="en-US"/>
              <a:t>Stack - Afișează conținutul stack-ului curent al programului, oferind o vedere asupra apelurilor de funcții și a datelor locale. Acest panou este esențial pentru a urmări cum sunt gestionate apelurile de funcții și pentru a identifica posibile probleme legate de stack.</a:t>
            </a:r>
          </a:p>
        </p:txBody>
      </p:sp>
      <p:pic>
        <p:nvPicPr>
          <p:cNvPr id="4" name="Picture 3">
            <a:extLst>
              <a:ext uri="{FF2B5EF4-FFF2-40B4-BE49-F238E27FC236}">
                <a16:creationId xmlns:a16="http://schemas.microsoft.com/office/drawing/2014/main" id="{C96BA24E-F90D-4832-946B-5D394F13877D}"/>
              </a:ext>
            </a:extLst>
          </p:cNvPr>
          <p:cNvPicPr>
            <a:picLocks noChangeAspect="1"/>
          </p:cNvPicPr>
          <p:nvPr/>
        </p:nvPicPr>
        <p:blipFill>
          <a:blip r:embed="rId2"/>
          <a:stretch>
            <a:fillRect/>
          </a:stretch>
        </p:blipFill>
        <p:spPr>
          <a:xfrm>
            <a:off x="6036288" y="787501"/>
            <a:ext cx="5509536" cy="5832294"/>
          </a:xfrm>
          <a:prstGeom prst="rect">
            <a:avLst/>
          </a:prstGeom>
        </p:spPr>
      </p:pic>
      <p:sp>
        <p:nvSpPr>
          <p:cNvPr id="5" name="Flowchart: Process 4"/>
          <p:cNvSpPr/>
          <p:nvPr/>
        </p:nvSpPr>
        <p:spPr>
          <a:xfrm>
            <a:off x="451104" y="2003304"/>
            <a:ext cx="5437632" cy="4586472"/>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algn="r">
              <a:defRPr/>
            </a:pPr>
            <a:endParaRPr lang="en-US" sz="4400" kern="0">
              <a:solidFill>
                <a:prstClr val="black">
                  <a:lumMod val="50000"/>
                  <a:lumOff val="50000"/>
                </a:prstClr>
              </a:solidFill>
              <a:latin typeface="Calibri" panose="020F0502020204030204"/>
            </a:endParaRPr>
          </a:p>
        </p:txBody>
      </p:sp>
      <p:pic>
        <p:nvPicPr>
          <p:cNvPr id="6" name="Picture 5">
            <a:extLst>
              <a:ext uri="{FF2B5EF4-FFF2-40B4-BE49-F238E27FC236}">
                <a16:creationId xmlns:a16="http://schemas.microsoft.com/office/drawing/2014/main" id="{B7679A42-7988-496F-AED5-89FDCFD02615}"/>
              </a:ext>
            </a:extLst>
          </p:cNvPr>
          <p:cNvPicPr>
            <a:picLocks noChangeAspect="1"/>
          </p:cNvPicPr>
          <p:nvPr/>
        </p:nvPicPr>
        <p:blipFill>
          <a:blip r:embed="rId3"/>
          <a:stretch>
            <a:fillRect/>
          </a:stretch>
        </p:blipFill>
        <p:spPr>
          <a:xfrm>
            <a:off x="7998958" y="3141505"/>
            <a:ext cx="2386239" cy="1466243"/>
          </a:xfrm>
          <a:prstGeom prst="rect">
            <a:avLst/>
          </a:prstGeom>
        </p:spPr>
      </p:pic>
    </p:spTree>
    <p:extLst>
      <p:ext uri="{BB962C8B-B14F-4D97-AF65-F5344CB8AC3E}">
        <p14:creationId xmlns:p14="http://schemas.microsoft.com/office/powerpoint/2010/main" val="24941647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6650735" y="1956816"/>
            <a:ext cx="5110048" cy="1840992"/>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6" name="Flowchart: Process 5"/>
          <p:cNvSpPr/>
          <p:nvPr/>
        </p:nvSpPr>
        <p:spPr>
          <a:xfrm>
            <a:off x="457200" y="1956816"/>
            <a:ext cx="5949696"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 name="Title 1"/>
          <p:cNvSpPr>
            <a:spLocks noGrp="1"/>
          </p:cNvSpPr>
          <p:nvPr>
            <p:ph type="title"/>
          </p:nvPr>
        </p:nvSpPr>
        <p:spPr/>
        <p:txBody>
          <a:bodyPr/>
          <a:lstStyle/>
          <a:p>
            <a:r>
              <a:rPr lang="en-US"/>
              <a:t>Bibliografie / resurse</a:t>
            </a:r>
          </a:p>
        </p:txBody>
      </p:sp>
      <p:sp>
        <p:nvSpPr>
          <p:cNvPr id="3" name="Content Placeholder 2"/>
          <p:cNvSpPr>
            <a:spLocks noGrp="1"/>
          </p:cNvSpPr>
          <p:nvPr>
            <p:ph idx="1"/>
          </p:nvPr>
        </p:nvSpPr>
        <p:spPr>
          <a:xfrm>
            <a:off x="434888" y="2588928"/>
            <a:ext cx="5831800" cy="3678303"/>
          </a:xfrm>
        </p:spPr>
        <p:txBody>
          <a:bodyPr>
            <a:normAutofit fontScale="25000" lnSpcReduction="20000"/>
          </a:bodyPr>
          <a:lstStyle/>
          <a:p>
            <a:r>
              <a:rPr lang="en-US" sz="5600">
                <a:solidFill>
                  <a:schemeClr val="tx1">
                    <a:lumMod val="65000"/>
                    <a:lumOff val="35000"/>
                  </a:schemeClr>
                </a:solidFill>
              </a:rPr>
              <a:t>Paul A. Gagniuc. </a:t>
            </a:r>
            <a:r>
              <a:rPr lang="en-US" sz="5600" i="1">
                <a:solidFill>
                  <a:schemeClr val="tx1">
                    <a:lumMod val="65000"/>
                    <a:lumOff val="35000"/>
                  </a:schemeClr>
                </a:solidFill>
              </a:rPr>
              <a:t>Antivirus Engines: From Methods to Innovations, Design, and Applications</a:t>
            </a:r>
            <a:r>
              <a:rPr lang="en-US" sz="5600">
                <a:solidFill>
                  <a:schemeClr val="tx1">
                    <a:lumMod val="65000"/>
                    <a:lumOff val="35000"/>
                  </a:schemeClr>
                </a:solidFill>
              </a:rPr>
              <a:t>. Cambridge, MA: Elsevier Syngress, 2024. pp. 1-656.</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An Introduction to Programming Languages: Simultaneous Learning in Multiple Coding Environments. Synthesis Lectures on Computer Science</a:t>
            </a:r>
            <a:r>
              <a:rPr lang="en-US" sz="5600">
                <a:solidFill>
                  <a:schemeClr val="tx1">
                    <a:lumMod val="65000"/>
                    <a:lumOff val="35000"/>
                  </a:schemeClr>
                </a:solidFill>
              </a:rPr>
              <a:t>. Springer International Publishing, 2023, pp. 1-280.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MATLAB</a:t>
            </a:r>
            <a:r>
              <a:rPr lang="en-US" sz="5600">
                <a:solidFill>
                  <a:schemeClr val="tx1">
                    <a:lumMod val="65000"/>
                    <a:lumOff val="35000"/>
                  </a:schemeClr>
                </a:solidFill>
              </a:rPr>
              <a:t>, Springer, 2024, pp. 1-255.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Python</a:t>
            </a:r>
            <a:r>
              <a:rPr lang="en-US" sz="5600">
                <a:solidFill>
                  <a:schemeClr val="tx1">
                    <a:lumMod val="65000"/>
                    <a:lumOff val="35000"/>
                  </a:schemeClr>
                </a:solidFill>
              </a:rPr>
              <a:t>, Springer, 2024, pp. 1-245.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Javascript</a:t>
            </a:r>
            <a:r>
              <a:rPr lang="en-US" sz="5600">
                <a:solidFill>
                  <a:schemeClr val="tx1">
                    <a:lumMod val="65000"/>
                    <a:lumOff val="35000"/>
                  </a:schemeClr>
                </a:solidFill>
              </a:rPr>
              <a:t>, Springer, 2024, pp. 1-240.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Markov chains: from theory to implementation and experimentation</a:t>
            </a:r>
            <a:r>
              <a:rPr lang="en-US" sz="5600">
                <a:solidFill>
                  <a:schemeClr val="tx1">
                    <a:lumMod val="65000"/>
                    <a:lumOff val="35000"/>
                  </a:schemeClr>
                </a:solidFill>
              </a:rPr>
              <a:t>. Hoboken, NJ,  John Wiley &amp; Sons, USA, 2017, ISBN: 978-1-119-38755-8.</a:t>
            </a:r>
          </a:p>
          <a:p>
            <a:endParaRPr lang="en-US"/>
          </a:p>
        </p:txBody>
      </p:sp>
      <p:sp>
        <p:nvSpPr>
          <p:cNvPr id="4" name="Rectangle 3"/>
          <p:cNvSpPr/>
          <p:nvPr/>
        </p:nvSpPr>
        <p:spPr>
          <a:xfrm>
            <a:off x="7866610" y="2687191"/>
            <a:ext cx="2678297"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5000"/>
                    <a:lumOff val="35000"/>
                  </a:prstClr>
                </a:solidFill>
                <a:effectLst/>
                <a:uLnTx/>
                <a:uFillTx/>
                <a:latin typeface="Gill Sans MT" panose="020B0502020104020203"/>
                <a:ea typeface="+mn-ea"/>
                <a:cs typeface="+mn-cs"/>
              </a:rPr>
              <a:t>https://github.com/gagniuc</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50735" y="3970542"/>
            <a:ext cx="5110048" cy="2728962"/>
          </a:xfrm>
          <a:prstGeom prst="rect">
            <a:avLst/>
          </a:prstGeom>
          <a:ln w="9525" cap="sq">
            <a:solidFill>
              <a:srgbClr val="000000"/>
            </a:solidFill>
            <a:prstDash val="dash"/>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4047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213" y="1933471"/>
            <a:ext cx="5092247" cy="4355712"/>
          </a:xfrm>
          <a:prstGeom prst="rect">
            <a:avLst/>
          </a:prstGeom>
        </p:spPr>
      </p:pic>
      <p:sp>
        <p:nvSpPr>
          <p:cNvPr id="5" name="Flowchart: Process 4"/>
          <p:cNvSpPr/>
          <p:nvPr/>
        </p:nvSpPr>
        <p:spPr>
          <a:xfrm>
            <a:off x="252984" y="1334022"/>
            <a:ext cx="11709372" cy="5298510"/>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52984" y="4311"/>
            <a:ext cx="10515600" cy="773437"/>
          </a:xfrm>
        </p:spPr>
        <p:txBody>
          <a:bodyPr/>
          <a:lstStyle/>
          <a:p>
            <a:r>
              <a:rPr lang="en-US"/>
              <a:t>Afișarea extensiilor și a fișierelor ascunse !</a:t>
            </a:r>
          </a:p>
        </p:txBody>
      </p:sp>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6300732" y="2016871"/>
            <a:ext cx="5216949" cy="4342373"/>
          </a:xfrm>
          <a:prstGeom prst="rect">
            <a:avLst/>
          </a:prstGeom>
        </p:spPr>
      </p:pic>
      <p:sp>
        <p:nvSpPr>
          <p:cNvPr id="10" name="Rectangle 9"/>
          <p:cNvSpPr/>
          <p:nvPr/>
        </p:nvSpPr>
        <p:spPr>
          <a:xfrm>
            <a:off x="726508" y="1562882"/>
            <a:ext cx="5212189" cy="369332"/>
          </a:xfrm>
          <a:prstGeom prst="rect">
            <a:avLst/>
          </a:prstGeom>
        </p:spPr>
        <p:txBody>
          <a:bodyPr wrap="square">
            <a:spAutoFit/>
          </a:bodyPr>
          <a:lstStyle/>
          <a:p>
            <a:r>
              <a:rPr lang="en-US">
                <a:solidFill>
                  <a:schemeClr val="tx1">
                    <a:lumMod val="50000"/>
                    <a:lumOff val="50000"/>
                  </a:schemeClr>
                </a:solidFill>
              </a:rPr>
              <a:t>File explorer/Organize/Folder and search options:</a:t>
            </a:r>
          </a:p>
        </p:txBody>
      </p:sp>
      <p:sp>
        <p:nvSpPr>
          <p:cNvPr id="11" name="Rectangle 10"/>
          <p:cNvSpPr/>
          <p:nvPr/>
        </p:nvSpPr>
        <p:spPr>
          <a:xfrm>
            <a:off x="6300732" y="1410272"/>
            <a:ext cx="5216949" cy="646331"/>
          </a:xfrm>
          <a:prstGeom prst="rect">
            <a:avLst/>
          </a:prstGeom>
        </p:spPr>
        <p:txBody>
          <a:bodyPr wrap="square">
            <a:spAutoFit/>
          </a:bodyPr>
          <a:lstStyle/>
          <a:p>
            <a:r>
              <a:rPr lang="en-US">
                <a:solidFill>
                  <a:schemeClr val="tx1">
                    <a:lumMod val="50000"/>
                    <a:lumOff val="50000"/>
                  </a:schemeClr>
                </a:solidFill>
              </a:rPr>
              <a:t>Deselectare: </a:t>
            </a:r>
            <a:r>
              <a:rPr lang="en-US" i="1">
                <a:solidFill>
                  <a:schemeClr val="tx1">
                    <a:lumMod val="50000"/>
                    <a:lumOff val="50000"/>
                  </a:schemeClr>
                </a:solidFill>
              </a:rPr>
              <a:t>Hide OS files</a:t>
            </a:r>
            <a:r>
              <a:rPr lang="en-US">
                <a:solidFill>
                  <a:schemeClr val="tx1">
                    <a:lumMod val="50000"/>
                    <a:lumOff val="50000"/>
                  </a:schemeClr>
                </a:solidFill>
              </a:rPr>
              <a:t>; </a:t>
            </a:r>
            <a:r>
              <a:rPr lang="en-US" i="1">
                <a:solidFill>
                  <a:schemeClr val="tx1">
                    <a:lumMod val="50000"/>
                    <a:lumOff val="50000"/>
                  </a:schemeClr>
                </a:solidFill>
              </a:rPr>
              <a:t>Hide extensions</a:t>
            </a:r>
          </a:p>
          <a:p>
            <a:r>
              <a:rPr lang="en-US">
                <a:solidFill>
                  <a:schemeClr val="tx1">
                    <a:lumMod val="50000"/>
                    <a:lumOff val="50000"/>
                  </a:schemeClr>
                </a:solidFill>
              </a:rPr>
              <a:t>Selectare: </a:t>
            </a:r>
            <a:r>
              <a:rPr lang="en-US" i="1">
                <a:solidFill>
                  <a:schemeClr val="tx1">
                    <a:lumMod val="50000"/>
                    <a:lumOff val="50000"/>
                  </a:schemeClr>
                </a:solidFill>
              </a:rPr>
              <a:t>Show hidden files</a:t>
            </a:r>
            <a:r>
              <a:rPr lang="en-US">
                <a:solidFill>
                  <a:schemeClr val="tx1">
                    <a:lumMod val="50000"/>
                    <a:lumOff val="50000"/>
                  </a:schemeClr>
                </a:solidFill>
              </a:rPr>
              <a:t>, </a:t>
            </a:r>
            <a:r>
              <a:rPr lang="en-US" i="1">
                <a:solidFill>
                  <a:schemeClr val="tx1">
                    <a:lumMod val="50000"/>
                    <a:lumOff val="50000"/>
                  </a:schemeClr>
                </a:solidFill>
              </a:rPr>
              <a:t>folder</a:t>
            </a:r>
            <a:r>
              <a:rPr lang="en-US">
                <a:solidFill>
                  <a:schemeClr val="tx1">
                    <a:lumMod val="50000"/>
                    <a:lumOff val="50000"/>
                  </a:schemeClr>
                </a:solidFill>
              </a:rPr>
              <a:t>, and </a:t>
            </a:r>
            <a:r>
              <a:rPr lang="en-US" i="1">
                <a:solidFill>
                  <a:schemeClr val="tx1">
                    <a:lumMod val="50000"/>
                    <a:lumOff val="50000"/>
                  </a:schemeClr>
                </a:solidFill>
              </a:rPr>
              <a:t>drives</a:t>
            </a:r>
          </a:p>
        </p:txBody>
      </p:sp>
      <p:grpSp>
        <p:nvGrpSpPr>
          <p:cNvPr id="3" name="Group 2"/>
          <p:cNvGrpSpPr/>
          <p:nvPr/>
        </p:nvGrpSpPr>
        <p:grpSpPr>
          <a:xfrm>
            <a:off x="1163630" y="6119295"/>
            <a:ext cx="484325" cy="665847"/>
            <a:chOff x="1163630" y="6119295"/>
            <a:chExt cx="484325" cy="665847"/>
          </a:xfrm>
        </p:grpSpPr>
        <p:sp>
          <p:nvSpPr>
            <p:cNvPr id="8" name="Right Arrow 7"/>
            <p:cNvSpPr/>
            <p:nvPr/>
          </p:nvSpPr>
          <p:spPr>
            <a:xfrm rot="18327667">
              <a:off x="1223188" y="6275719"/>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sp>
          <p:nvSpPr>
            <p:cNvPr id="9" name="Oval 8"/>
            <p:cNvSpPr/>
            <p:nvPr/>
          </p:nvSpPr>
          <p:spPr>
            <a:xfrm>
              <a:off x="1163630" y="6341893"/>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1</a:t>
              </a:r>
            </a:p>
          </p:txBody>
        </p:sp>
      </p:grpSp>
      <p:sp>
        <p:nvSpPr>
          <p:cNvPr id="12" name="Flowchart: Process 11"/>
          <p:cNvSpPr/>
          <p:nvPr/>
        </p:nvSpPr>
        <p:spPr>
          <a:xfrm>
            <a:off x="7138416" y="4541520"/>
            <a:ext cx="1524000" cy="53035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59580" y="985649"/>
            <a:ext cx="11916596" cy="338554"/>
          </a:xfrm>
          <a:prstGeom prst="rect">
            <a:avLst/>
          </a:prstGeom>
        </p:spPr>
        <p:txBody>
          <a:bodyPr wrap="square">
            <a:spAutoFit/>
          </a:bodyPr>
          <a:lstStyle/>
          <a:p>
            <a:r>
              <a:rPr lang="en-US" sz="1600">
                <a:solidFill>
                  <a:schemeClr val="tx1">
                    <a:lumMod val="50000"/>
                    <a:lumOff val="50000"/>
                  </a:schemeClr>
                </a:solidFill>
              </a:rPr>
              <a:t>Windows 7 reprezintă echilibrul perfect între dimensiunea kit-ului de instalare și structura modernă a sistemului de operare (ex. Windows 11):</a:t>
            </a:r>
          </a:p>
        </p:txBody>
      </p:sp>
      <p:sp>
        <p:nvSpPr>
          <p:cNvPr id="14" name="Rectangle 13"/>
          <p:cNvSpPr/>
          <p:nvPr/>
        </p:nvSpPr>
        <p:spPr>
          <a:xfrm>
            <a:off x="159580" y="697033"/>
            <a:ext cx="3796724" cy="369332"/>
          </a:xfrm>
          <a:prstGeom prst="rect">
            <a:avLst/>
          </a:prstGeom>
        </p:spPr>
        <p:txBody>
          <a:bodyPr wrap="square">
            <a:spAutoFit/>
          </a:bodyPr>
          <a:lstStyle/>
          <a:p>
            <a:r>
              <a:rPr lang="en-US">
                <a:solidFill>
                  <a:schemeClr val="tx1">
                    <a:lumMod val="50000"/>
                    <a:lumOff val="50000"/>
                  </a:schemeClr>
                </a:solidFill>
              </a:rPr>
              <a:t>De ce Windows 7 pe mașina virtuală?</a:t>
            </a:r>
          </a:p>
        </p:txBody>
      </p:sp>
    </p:spTree>
    <p:extLst>
      <p:ext uri="{BB962C8B-B14F-4D97-AF65-F5344CB8AC3E}">
        <p14:creationId xmlns:p14="http://schemas.microsoft.com/office/powerpoint/2010/main" val="999166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252984" y="1334022"/>
            <a:ext cx="11709372" cy="5298510"/>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52984" y="292608"/>
            <a:ext cx="11287328" cy="1041414"/>
          </a:xfrm>
        </p:spPr>
        <p:txBody>
          <a:bodyPr>
            <a:normAutofit fontScale="90000"/>
          </a:bodyPr>
          <a:lstStyle/>
          <a:p>
            <a:r>
              <a:rPr lang="en-US" i="1"/>
              <a:t>Eliminarea zgomotului de fundal: </a:t>
            </a:r>
            <a:r>
              <a:rPr lang="en-US"/>
              <a:t>Oprirea serviciilor</a:t>
            </a:r>
          </a:p>
        </p:txBody>
      </p:sp>
      <p:sp>
        <p:nvSpPr>
          <p:cNvPr id="9" name="Content Placeholder 2"/>
          <p:cNvSpPr txBox="1">
            <a:spLocks/>
          </p:cNvSpPr>
          <p:nvPr/>
        </p:nvSpPr>
        <p:spPr>
          <a:xfrm>
            <a:off x="646176" y="1724942"/>
            <a:ext cx="11113008" cy="4714565"/>
          </a:xfrm>
          <a:prstGeom prst="rect">
            <a:avLst/>
          </a:prstGeom>
        </p:spPr>
        <p:txBody>
          <a:bodyPr vert="horz" lIns="91440" tIns="45720" rIns="91440" bIns="45720" rtlCol="0" anchor="ctr">
            <a:normAutofit fontScale="55000" lnSpcReduction="200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lvl="0" indent="0">
              <a:buClr>
                <a:srgbClr val="8CB64A"/>
              </a:buClr>
              <a:buNone/>
            </a:pPr>
            <a:endParaRPr lang="fr-FR" sz="2400">
              <a:solidFill>
                <a:sysClr val="windowText" lastClr="000000">
                  <a:lumMod val="50000"/>
                  <a:lumOff val="50000"/>
                </a:sysClr>
              </a:solidFill>
              <a:latin typeface="Gill Sans MT" panose="020B0502020104020203"/>
            </a:endParaRPr>
          </a:p>
          <a:p>
            <a:pPr>
              <a:buClr>
                <a:srgbClr val="8CB64A"/>
              </a:buClr>
            </a:pPr>
            <a:r>
              <a:rPr lang="it-IT" sz="2400" b="1">
                <a:solidFill>
                  <a:sysClr val="windowText" lastClr="000000">
                    <a:lumMod val="50000"/>
                    <a:lumOff val="50000"/>
                  </a:sysClr>
                </a:solidFill>
                <a:latin typeface="Gill Sans MT" panose="020B0502020104020203"/>
              </a:rPr>
              <a:t>Indexing Service (Indexare). </a:t>
            </a:r>
            <a:r>
              <a:rPr lang="it-IT" sz="2400">
                <a:solidFill>
                  <a:sysClr val="windowText" lastClr="000000">
                    <a:lumMod val="50000"/>
                    <a:lumOff val="50000"/>
                  </a:sysClr>
                </a:solidFill>
                <a:latin typeface="Gill Sans MT" panose="020B0502020104020203"/>
              </a:rPr>
              <a:t>Dacă nu aveți nevoie de căutare rapidă prin fișiere, dezactivați acest serviciu pentru a reduce activitatea pe disc și procesor.</a:t>
            </a:r>
          </a:p>
          <a:p>
            <a:pPr lvl="0">
              <a:buClr>
                <a:srgbClr val="8CB64A"/>
              </a:buClr>
            </a:pPr>
            <a:r>
              <a:rPr lang="it-IT" sz="2400" b="1">
                <a:solidFill>
                  <a:sysClr val="windowText" lastClr="000000">
                    <a:lumMod val="50000"/>
                    <a:lumOff val="50000"/>
                  </a:sysClr>
                </a:solidFill>
                <a:latin typeface="Gill Sans MT" panose="020B0502020104020203"/>
              </a:rPr>
              <a:t>System Restore (Restaurare Sistem). </a:t>
            </a:r>
            <a:r>
              <a:rPr lang="it-IT" sz="2400">
                <a:solidFill>
                  <a:sysClr val="windowText" lastClr="000000">
                    <a:lumMod val="50000"/>
                    <a:lumOff val="50000"/>
                  </a:sysClr>
                </a:solidFill>
                <a:latin typeface="Gill Sans MT" panose="020B0502020104020203"/>
              </a:rPr>
              <a:t>Deactivați restaurarea sistemului pentru a preveni crearea punctelor de restaurare în fundal.</a:t>
            </a:r>
          </a:p>
          <a:p>
            <a:pPr lvl="0">
              <a:buClr>
                <a:srgbClr val="8CB64A"/>
              </a:buClr>
            </a:pPr>
            <a:r>
              <a:rPr lang="it-IT" sz="2400" b="1">
                <a:solidFill>
                  <a:sysClr val="windowText" lastClr="000000">
                    <a:lumMod val="50000"/>
                    <a:lumOff val="50000"/>
                  </a:sysClr>
                </a:solidFill>
                <a:latin typeface="Gill Sans MT" panose="020B0502020104020203"/>
              </a:rPr>
              <a:t>Windows Update (Actualizări Windows). </a:t>
            </a:r>
            <a:r>
              <a:rPr lang="it-IT" sz="2400">
                <a:solidFill>
                  <a:sysClr val="windowText" lastClr="000000">
                    <a:lumMod val="50000"/>
                    <a:lumOff val="50000"/>
                  </a:sysClr>
                </a:solidFill>
                <a:latin typeface="Gill Sans MT" panose="020B0502020104020203"/>
              </a:rPr>
              <a:t>Dezactivați actualizările automate Windows pentru a opri verificarea și instalarea actualizărilor în fundal.</a:t>
            </a:r>
          </a:p>
          <a:p>
            <a:pPr lvl="0">
              <a:buClr>
                <a:srgbClr val="8CB64A"/>
              </a:buClr>
            </a:pPr>
            <a:r>
              <a:rPr lang="it-IT" sz="2400" b="1">
                <a:solidFill>
                  <a:sysClr val="windowText" lastClr="000000">
                    <a:lumMod val="50000"/>
                    <a:lumOff val="50000"/>
                  </a:sysClr>
                </a:solidFill>
                <a:latin typeface="Gill Sans MT" panose="020B0502020104020203"/>
              </a:rPr>
              <a:t>Windows Defender (sau alte soluții antivirus). </a:t>
            </a:r>
            <a:r>
              <a:rPr lang="it-IT" sz="2400">
                <a:solidFill>
                  <a:sysClr val="windowText" lastClr="000000">
                    <a:lumMod val="50000"/>
                    <a:lumOff val="50000"/>
                  </a:sysClr>
                </a:solidFill>
                <a:latin typeface="Gill Sans MT" panose="020B0502020104020203"/>
              </a:rPr>
              <a:t>Antivirusul poate efectua scanări periodice care pot interfera cu monitorizarea. Deactivați-l dacă mediul este controlat și sigur.</a:t>
            </a:r>
          </a:p>
          <a:p>
            <a:pPr lvl="0">
              <a:buClr>
                <a:srgbClr val="8CB64A"/>
              </a:buClr>
            </a:pPr>
            <a:r>
              <a:rPr lang="it-IT" sz="2400" b="1">
                <a:solidFill>
                  <a:sysClr val="windowText" lastClr="000000">
                    <a:lumMod val="50000"/>
                    <a:lumOff val="50000"/>
                  </a:sysClr>
                </a:solidFill>
                <a:latin typeface="Gill Sans MT" panose="020B0502020104020203"/>
              </a:rPr>
              <a:t>Windows Search (Căutare Windows). </a:t>
            </a:r>
            <a:r>
              <a:rPr lang="it-IT" sz="2400">
                <a:solidFill>
                  <a:sysClr val="windowText" lastClr="000000">
                    <a:lumMod val="50000"/>
                    <a:lumOff val="50000"/>
                  </a:sysClr>
                </a:solidFill>
                <a:latin typeface="Gill Sans MT" panose="020B0502020104020203"/>
              </a:rPr>
              <a:t>Similar cu serviciul de indexare, acesta poate fi oprit pentru a reduce activitatea discului.</a:t>
            </a:r>
          </a:p>
          <a:p>
            <a:pPr lvl="0">
              <a:buClr>
                <a:srgbClr val="8CB64A"/>
              </a:buClr>
            </a:pPr>
            <a:r>
              <a:rPr lang="it-IT" sz="2400" b="1">
                <a:solidFill>
                  <a:sysClr val="windowText" lastClr="000000">
                    <a:lumMod val="50000"/>
                    <a:lumOff val="50000"/>
                  </a:sysClr>
                </a:solidFill>
                <a:latin typeface="Gill Sans MT" panose="020B0502020104020203"/>
              </a:rPr>
              <a:t>Remote Registry (Registrul la Distanță). </a:t>
            </a:r>
            <a:r>
              <a:rPr lang="it-IT" sz="2400">
                <a:solidFill>
                  <a:sysClr val="windowText" lastClr="000000">
                    <a:lumMod val="50000"/>
                    <a:lumOff val="50000"/>
                  </a:sysClr>
                </a:solidFill>
                <a:latin typeface="Gill Sans MT" panose="020B0502020104020203"/>
              </a:rPr>
              <a:t>Oprește modificările la distanță ale registrului, care de obicei nu sunt necesare.</a:t>
            </a:r>
          </a:p>
          <a:p>
            <a:pPr lvl="0">
              <a:buClr>
                <a:srgbClr val="8CB64A"/>
              </a:buClr>
            </a:pPr>
            <a:r>
              <a:rPr lang="it-IT" sz="2400" b="1">
                <a:solidFill>
                  <a:sysClr val="windowText" lastClr="000000">
                    <a:lumMod val="50000"/>
                    <a:lumOff val="50000"/>
                  </a:sysClr>
                </a:solidFill>
                <a:latin typeface="Gill Sans MT" panose="020B0502020104020203"/>
              </a:rPr>
              <a:t>Print Spooler (Listă de așteptare pentru tipărire). </a:t>
            </a:r>
            <a:r>
              <a:rPr lang="it-IT" sz="2400">
                <a:solidFill>
                  <a:sysClr val="windowText" lastClr="000000">
                    <a:lumMod val="50000"/>
                    <a:lumOff val="50000"/>
                  </a:sysClr>
                </a:solidFill>
                <a:latin typeface="Gill Sans MT" panose="020B0502020104020203"/>
              </a:rPr>
              <a:t>Dacă nu tipăriți de pe mașina virtuală, acest serviciu poate fi oprit.</a:t>
            </a:r>
          </a:p>
          <a:p>
            <a:pPr lvl="0">
              <a:buClr>
                <a:srgbClr val="8CB64A"/>
              </a:buClr>
            </a:pPr>
            <a:r>
              <a:rPr lang="it-IT" sz="2400" b="1">
                <a:solidFill>
                  <a:sysClr val="windowText" lastClr="000000">
                    <a:lumMod val="50000"/>
                    <a:lumOff val="50000"/>
                  </a:sysClr>
                </a:solidFill>
                <a:latin typeface="Gill Sans MT" panose="020B0502020104020203"/>
              </a:rPr>
              <a:t>Background Intelligent Transfer Service (BITS). </a:t>
            </a:r>
            <a:r>
              <a:rPr lang="it-IT" sz="2400">
                <a:solidFill>
                  <a:sysClr val="windowText" lastClr="000000">
                    <a:lumMod val="50000"/>
                    <a:lumOff val="50000"/>
                  </a:sysClr>
                </a:solidFill>
                <a:latin typeface="Gill Sans MT" panose="020B0502020104020203"/>
              </a:rPr>
              <a:t>Oprește transferurile în fundal de date folosind lățimea de bandă neutilizată.</a:t>
            </a:r>
          </a:p>
          <a:p>
            <a:pPr lvl="0">
              <a:buClr>
                <a:srgbClr val="8CB64A"/>
              </a:buClr>
            </a:pPr>
            <a:r>
              <a:rPr lang="it-IT" sz="2400" b="1">
                <a:solidFill>
                  <a:sysClr val="windowText" lastClr="000000">
                    <a:lumMod val="50000"/>
                    <a:lumOff val="50000"/>
                  </a:sysClr>
                </a:solidFill>
                <a:latin typeface="Gill Sans MT" panose="020B0502020104020203"/>
              </a:rPr>
              <a:t>Superfetch. </a:t>
            </a:r>
            <a:r>
              <a:rPr lang="it-IT" sz="2400">
                <a:solidFill>
                  <a:sysClr val="windowText" lastClr="000000">
                    <a:lumMod val="50000"/>
                    <a:lumOff val="50000"/>
                  </a:sysClr>
                </a:solidFill>
                <a:latin typeface="Gill Sans MT" panose="020B0502020104020203"/>
              </a:rPr>
              <a:t>Deși este proiectat să îmbunătățească performanța sistemului, poate fi dezactivat pentru a reduce utilizarea discului și a memoriei.</a:t>
            </a:r>
          </a:p>
          <a:p>
            <a:pPr lvl="0">
              <a:buClr>
                <a:srgbClr val="8CB64A"/>
              </a:buClr>
            </a:pPr>
            <a:r>
              <a:rPr lang="it-IT" sz="2400" b="1">
                <a:solidFill>
                  <a:sysClr val="windowText" lastClr="000000">
                    <a:lumMod val="50000"/>
                    <a:lumOff val="50000"/>
                  </a:sysClr>
                </a:solidFill>
                <a:latin typeface="Gill Sans MT" panose="020B0502020104020203"/>
              </a:rPr>
              <a:t>Diagnostic Tracking Service (Serviciul de Urmărire Diagnostic). </a:t>
            </a:r>
            <a:r>
              <a:rPr lang="it-IT" sz="2400">
                <a:solidFill>
                  <a:sysClr val="windowText" lastClr="000000">
                    <a:lumMod val="50000"/>
                    <a:lumOff val="50000"/>
                  </a:sysClr>
                </a:solidFill>
                <a:latin typeface="Gill Sans MT" panose="020B0502020104020203"/>
              </a:rPr>
              <a:t>Dezactivați acest serviciu pentru a preveni colectarea datelor despre performanța sistemului.</a:t>
            </a:r>
          </a:p>
          <a:p>
            <a:pPr lvl="0">
              <a:buClr>
                <a:srgbClr val="8CB64A"/>
              </a:buClr>
            </a:pPr>
            <a:r>
              <a:rPr lang="it-IT" sz="2400" b="1">
                <a:solidFill>
                  <a:sysClr val="windowText" lastClr="000000">
                    <a:lumMod val="50000"/>
                    <a:lumOff val="50000"/>
                  </a:sysClr>
                </a:solidFill>
                <a:latin typeface="Gill Sans MT" panose="020B0502020104020203"/>
              </a:rPr>
              <a:t>Secondary Logon (Autentificare Secundară). </a:t>
            </a:r>
            <a:r>
              <a:rPr lang="it-IT" sz="2400">
                <a:solidFill>
                  <a:sysClr val="windowText" lastClr="000000">
                    <a:lumMod val="50000"/>
                    <a:lumOff val="50000"/>
                  </a:sysClr>
                </a:solidFill>
                <a:latin typeface="Gill Sans MT" panose="020B0502020104020203"/>
              </a:rPr>
              <a:t>Permite rularea proceselor sub un alt utilizator și poate fi dezactivat dacă nu este necesar.</a:t>
            </a:r>
          </a:p>
          <a:p>
            <a:pPr lvl="0">
              <a:buClr>
                <a:srgbClr val="8CB64A"/>
              </a:buClr>
            </a:pPr>
            <a:r>
              <a:rPr lang="it-IT" sz="2400" b="1">
                <a:solidFill>
                  <a:sysClr val="windowText" lastClr="000000">
                    <a:lumMod val="50000"/>
                    <a:lumOff val="50000"/>
                  </a:sysClr>
                </a:solidFill>
                <a:latin typeface="Gill Sans MT" panose="020B0502020104020203"/>
              </a:rPr>
              <a:t>Event Log (Jurnal de Evenimente). </a:t>
            </a:r>
            <a:r>
              <a:rPr lang="it-IT" sz="2400">
                <a:solidFill>
                  <a:sysClr val="windowText" lastClr="000000">
                    <a:lumMod val="50000"/>
                    <a:lumOff val="50000"/>
                  </a:sysClr>
                </a:solidFill>
                <a:latin typeface="Gill Sans MT" panose="020B0502020104020203"/>
              </a:rPr>
              <a:t>Dacă nu aveți nevoie de jurnale detaliate, puteți să opriți acest serviciu, deși este recomandat să fie lăsat activ pentru depanare și monitorizare de securitate.</a:t>
            </a:r>
            <a:endParaRPr lang="en-US" sz="2400">
              <a:solidFill>
                <a:sysClr val="windowText" lastClr="000000">
                  <a:lumMod val="50000"/>
                  <a:lumOff val="50000"/>
                </a:sysClr>
              </a:solidFill>
              <a:latin typeface="Gill Sans MT" panose="020B0502020104020203"/>
            </a:endParaRPr>
          </a:p>
        </p:txBody>
      </p:sp>
      <p:sp>
        <p:nvSpPr>
          <p:cNvPr id="3" name="Rectangle 2"/>
          <p:cNvSpPr/>
          <p:nvPr/>
        </p:nvSpPr>
        <p:spPr>
          <a:xfrm>
            <a:off x="646176" y="1463332"/>
            <a:ext cx="11180064" cy="523220"/>
          </a:xfrm>
          <a:prstGeom prst="rect">
            <a:avLst/>
          </a:prstGeom>
        </p:spPr>
        <p:txBody>
          <a:bodyPr wrap="square">
            <a:spAutoFit/>
          </a:bodyPr>
          <a:lstStyle/>
          <a:p>
            <a:r>
              <a:rPr lang="en-US" sz="1400">
                <a:solidFill>
                  <a:schemeClr val="tx1">
                    <a:lumMod val="50000"/>
                    <a:lumOff val="50000"/>
                  </a:schemeClr>
                </a:solidFill>
              </a:rPr>
              <a:t>Pentru a reduce activitatea în background („zgomotul”) pe o mașină virtuală cu Windows 7 (valabil și pentru versiunile moderne de Windows), astfel încât în monitorul de procese să fie vizibil doar programul pe care îl executați, puteți dezactiva sau configura următoarele servicii și funcționalități:</a:t>
            </a:r>
          </a:p>
        </p:txBody>
      </p:sp>
    </p:spTree>
    <p:extLst>
      <p:ext uri="{BB962C8B-B14F-4D97-AF65-F5344CB8AC3E}">
        <p14:creationId xmlns:p14="http://schemas.microsoft.com/office/powerpoint/2010/main" val="658188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lowchart: Process 7"/>
          <p:cNvSpPr/>
          <p:nvPr/>
        </p:nvSpPr>
        <p:spPr>
          <a:xfrm>
            <a:off x="451104" y="1993392"/>
            <a:ext cx="11283696" cy="4639140"/>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 name="Title 1"/>
          <p:cNvSpPr>
            <a:spLocks noGrp="1"/>
          </p:cNvSpPr>
          <p:nvPr>
            <p:ph type="title"/>
          </p:nvPr>
        </p:nvSpPr>
        <p:spPr/>
        <p:txBody>
          <a:bodyPr>
            <a:normAutofit/>
          </a:bodyPr>
          <a:lstStyle/>
          <a:p>
            <a:r>
              <a:rPr lang="pt-BR" sz="3200"/>
              <a:t>Oprirea serviciilor</a:t>
            </a:r>
            <a:br>
              <a:rPr lang="pt-BR" sz="3200"/>
            </a:br>
            <a:r>
              <a:rPr lang="pt-BR" sz="2000"/>
              <a:t>Pentru a dezactiva aceste servicii, urmați acești pași</a:t>
            </a:r>
            <a:endParaRPr lang="en-US" sz="2000"/>
          </a:p>
        </p:txBody>
      </p:sp>
      <p:sp>
        <p:nvSpPr>
          <p:cNvPr id="12" name="Content Placeholder 2"/>
          <p:cNvSpPr>
            <a:spLocks noGrp="1"/>
          </p:cNvSpPr>
          <p:nvPr>
            <p:ph idx="1"/>
          </p:nvPr>
        </p:nvSpPr>
        <p:spPr>
          <a:xfrm>
            <a:off x="581192" y="1993392"/>
            <a:ext cx="11439358" cy="3377861"/>
          </a:xfrm>
        </p:spPr>
        <p:txBody>
          <a:bodyPr>
            <a:normAutofit/>
          </a:bodyPr>
          <a:lstStyle/>
          <a:p>
            <a:r>
              <a:rPr lang="en-US" sz="2400">
                <a:solidFill>
                  <a:schemeClr val="tx1">
                    <a:lumMod val="50000"/>
                    <a:lumOff val="50000"/>
                  </a:schemeClr>
                </a:solidFill>
              </a:rPr>
              <a:t>Deschideți services.msc prin Start &gt; Run/Căutare și introducând </a:t>
            </a:r>
            <a:r>
              <a:rPr lang="en-US" sz="2400" b="1">
                <a:solidFill>
                  <a:schemeClr val="tx1">
                    <a:lumMod val="50000"/>
                    <a:lumOff val="50000"/>
                  </a:schemeClr>
                </a:solidFill>
              </a:rPr>
              <a:t>services.msc</a:t>
            </a:r>
            <a:r>
              <a:rPr lang="en-US" sz="2400">
                <a:solidFill>
                  <a:schemeClr val="tx1">
                    <a:lumMod val="50000"/>
                    <a:lumOff val="50000"/>
                  </a:schemeClr>
                </a:solidFill>
              </a:rPr>
              <a:t>.</a:t>
            </a:r>
          </a:p>
          <a:p>
            <a:r>
              <a:rPr lang="en-US" sz="2400">
                <a:solidFill>
                  <a:schemeClr val="tx1">
                    <a:lumMod val="50000"/>
                    <a:lumOff val="50000"/>
                  </a:schemeClr>
                </a:solidFill>
              </a:rPr>
              <a:t>Căutați serviciul pe care doriți să-l dezactivați.</a:t>
            </a:r>
          </a:p>
          <a:p>
            <a:r>
              <a:rPr lang="en-US" sz="2400">
                <a:solidFill>
                  <a:schemeClr val="tx1">
                    <a:lumMod val="50000"/>
                    <a:lumOff val="50000"/>
                  </a:schemeClr>
                </a:solidFill>
              </a:rPr>
              <a:t>Faceți clic dreapta pe serviciu și selectați </a:t>
            </a:r>
            <a:r>
              <a:rPr lang="en-US" sz="2400" b="1">
                <a:solidFill>
                  <a:schemeClr val="tx1">
                    <a:lumMod val="50000"/>
                    <a:lumOff val="50000"/>
                  </a:schemeClr>
                </a:solidFill>
              </a:rPr>
              <a:t>Properties</a:t>
            </a:r>
            <a:r>
              <a:rPr lang="en-US" sz="2400">
                <a:solidFill>
                  <a:schemeClr val="tx1">
                    <a:lumMod val="50000"/>
                    <a:lumOff val="50000"/>
                  </a:schemeClr>
                </a:solidFill>
              </a:rPr>
              <a:t> (Proprietăți).</a:t>
            </a:r>
          </a:p>
          <a:p>
            <a:r>
              <a:rPr lang="en-US" sz="2400">
                <a:solidFill>
                  <a:schemeClr val="tx1">
                    <a:lumMod val="50000"/>
                    <a:lumOff val="50000"/>
                  </a:schemeClr>
                </a:solidFill>
              </a:rPr>
              <a:t>În tabul </a:t>
            </a:r>
            <a:r>
              <a:rPr lang="en-US" sz="2400" b="1">
                <a:solidFill>
                  <a:schemeClr val="tx1">
                    <a:lumMod val="50000"/>
                    <a:lumOff val="50000"/>
                  </a:schemeClr>
                </a:solidFill>
              </a:rPr>
              <a:t>General</a:t>
            </a:r>
            <a:r>
              <a:rPr lang="en-US" sz="2400">
                <a:solidFill>
                  <a:schemeClr val="tx1">
                    <a:lumMod val="50000"/>
                    <a:lumOff val="50000"/>
                  </a:schemeClr>
                </a:solidFill>
              </a:rPr>
              <a:t>, schimbați </a:t>
            </a:r>
            <a:r>
              <a:rPr lang="en-US" sz="2400" b="1">
                <a:solidFill>
                  <a:schemeClr val="tx1">
                    <a:lumMod val="50000"/>
                    <a:lumOff val="50000"/>
                  </a:schemeClr>
                </a:solidFill>
              </a:rPr>
              <a:t>Startup type </a:t>
            </a:r>
            <a:r>
              <a:rPr lang="en-US" sz="2400">
                <a:solidFill>
                  <a:schemeClr val="tx1">
                    <a:lumMod val="50000"/>
                    <a:lumOff val="50000"/>
                  </a:schemeClr>
                </a:solidFill>
              </a:rPr>
              <a:t>(Tipul de pornire) în </a:t>
            </a:r>
            <a:r>
              <a:rPr lang="en-US" sz="2400" b="1">
                <a:solidFill>
                  <a:schemeClr val="tx1">
                    <a:lumMod val="50000"/>
                    <a:lumOff val="50000"/>
                  </a:schemeClr>
                </a:solidFill>
              </a:rPr>
              <a:t>Disabled</a:t>
            </a:r>
            <a:r>
              <a:rPr lang="en-US" sz="2400">
                <a:solidFill>
                  <a:schemeClr val="tx1">
                    <a:lumMod val="50000"/>
                    <a:lumOff val="50000"/>
                  </a:schemeClr>
                </a:solidFill>
              </a:rPr>
              <a:t> </a:t>
            </a:r>
            <a:r>
              <a:rPr lang="en-US" sz="2000">
                <a:solidFill>
                  <a:schemeClr val="tx1">
                    <a:lumMod val="50000"/>
                    <a:lumOff val="50000"/>
                  </a:schemeClr>
                </a:solidFill>
              </a:rPr>
              <a:t>(Dezactivat).</a:t>
            </a:r>
          </a:p>
          <a:p>
            <a:r>
              <a:rPr lang="en-US" sz="2400">
                <a:solidFill>
                  <a:schemeClr val="tx1">
                    <a:lumMod val="50000"/>
                    <a:lumOff val="50000"/>
                  </a:schemeClr>
                </a:solidFill>
              </a:rPr>
              <a:t>Faceți clic pe </a:t>
            </a:r>
            <a:r>
              <a:rPr lang="en-US" sz="2400" b="1">
                <a:solidFill>
                  <a:schemeClr val="tx1">
                    <a:lumMod val="50000"/>
                    <a:lumOff val="50000"/>
                  </a:schemeClr>
                </a:solidFill>
              </a:rPr>
              <a:t>Stop</a:t>
            </a:r>
            <a:r>
              <a:rPr lang="en-US" sz="2400">
                <a:solidFill>
                  <a:schemeClr val="tx1">
                    <a:lumMod val="50000"/>
                    <a:lumOff val="50000"/>
                  </a:schemeClr>
                </a:solidFill>
              </a:rPr>
              <a:t> (Oprire) pentru a opri serviciul imediat.</a:t>
            </a:r>
          </a:p>
          <a:p>
            <a:r>
              <a:rPr lang="en-US" sz="2400">
                <a:solidFill>
                  <a:schemeClr val="tx1">
                    <a:lumMod val="50000"/>
                    <a:lumOff val="50000"/>
                  </a:schemeClr>
                </a:solidFill>
              </a:rPr>
              <a:t>Aplicați schimbările și închideți fereastra.</a:t>
            </a:r>
          </a:p>
        </p:txBody>
      </p:sp>
      <p:sp>
        <p:nvSpPr>
          <p:cNvPr id="3" name="Rectangle 2"/>
          <p:cNvSpPr/>
          <p:nvPr/>
        </p:nvSpPr>
        <p:spPr>
          <a:xfrm>
            <a:off x="632888" y="5466080"/>
            <a:ext cx="10977920" cy="923330"/>
          </a:xfrm>
          <a:prstGeom prst="rect">
            <a:avLst/>
          </a:prstGeom>
        </p:spPr>
        <p:txBody>
          <a:bodyPr wrap="square">
            <a:spAutoFit/>
          </a:bodyPr>
          <a:lstStyle/>
          <a:p>
            <a:r>
              <a:rPr lang="en-US">
                <a:solidFill>
                  <a:schemeClr val="tx1">
                    <a:lumMod val="75000"/>
                    <a:lumOff val="25000"/>
                  </a:schemeClr>
                </a:solidFill>
              </a:rPr>
              <a:t>Rețineți că dezactivarea unor servicii esențiale poate afecta stabilitatea și funcționalitatea sistemului. Este întotdeauna o practică bună să creați un punct de restaurare înainte de a face astfel de schimbări, astfel încât să puteți reveni la o configurație anterioară dacă apare o problemă.</a:t>
            </a:r>
          </a:p>
        </p:txBody>
      </p:sp>
    </p:spTree>
    <p:extLst>
      <p:ext uri="{BB962C8B-B14F-4D97-AF65-F5344CB8AC3E}">
        <p14:creationId xmlns:p14="http://schemas.microsoft.com/office/powerpoint/2010/main" val="9687242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lowchart: Process 8"/>
          <p:cNvSpPr/>
          <p:nvPr/>
        </p:nvSpPr>
        <p:spPr>
          <a:xfrm>
            <a:off x="252984" y="1334022"/>
            <a:ext cx="11709372" cy="5298510"/>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52984" y="84709"/>
            <a:ext cx="6498545" cy="1249313"/>
          </a:xfrm>
        </p:spPr>
        <p:txBody>
          <a:bodyPr/>
          <a:lstStyle/>
          <a:p>
            <a:r>
              <a:rPr lang="en-US"/>
              <a:t>Dezactivarea serviciilor (I)</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213" y="1938734"/>
            <a:ext cx="5232832" cy="4355593"/>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6207" y="1938735"/>
            <a:ext cx="5232833" cy="4355593"/>
          </a:xfrm>
          <a:prstGeom prst="rect">
            <a:avLst/>
          </a:prstGeom>
        </p:spPr>
      </p:pic>
      <p:sp>
        <p:nvSpPr>
          <p:cNvPr id="11" name="Right Arrow 10"/>
          <p:cNvSpPr/>
          <p:nvPr/>
        </p:nvSpPr>
        <p:spPr>
          <a:xfrm rot="18327667">
            <a:off x="7574003" y="4425204"/>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p:cNvSpPr txBox="1">
            <a:spLocks/>
          </p:cNvSpPr>
          <p:nvPr/>
        </p:nvSpPr>
        <p:spPr>
          <a:xfrm>
            <a:off x="7009732" y="145427"/>
            <a:ext cx="4718805" cy="1127877"/>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lvl="0">
              <a:buClr>
                <a:srgbClr val="8CB64A"/>
              </a:buClr>
            </a:pPr>
            <a:r>
              <a:rPr lang="fr-FR" sz="2400">
                <a:solidFill>
                  <a:sysClr val="windowText" lastClr="000000">
                    <a:lumMod val="50000"/>
                    <a:lumOff val="50000"/>
                  </a:sysClr>
                </a:solidFill>
                <a:latin typeface="Gill Sans MT" panose="020B0502020104020203"/>
              </a:rPr>
              <a:t>Utilizare:  Administrative tools</a:t>
            </a:r>
          </a:p>
          <a:p>
            <a:pPr lvl="0">
              <a:buClr>
                <a:srgbClr val="8CB64A"/>
              </a:buClr>
            </a:pPr>
            <a:r>
              <a:rPr lang="fr-FR" sz="2400">
                <a:solidFill>
                  <a:sysClr val="windowText" lastClr="000000">
                    <a:lumMod val="50000"/>
                    <a:lumOff val="50000"/>
                  </a:sysClr>
                </a:solidFill>
                <a:latin typeface="Gill Sans MT" panose="020B0502020104020203"/>
              </a:rPr>
              <a:t>Selectați opțiunea: Services</a:t>
            </a:r>
            <a:endParaRPr kumimoji="0" lang="en-US" sz="2400" b="0" i="0" u="none" strike="noStrike" kern="1200" cap="none" spc="0" normalizeH="0" baseline="0" noProof="0">
              <a:ln>
                <a:noFill/>
              </a:ln>
              <a:solidFill>
                <a:sysClr val="windowText" lastClr="000000">
                  <a:lumMod val="50000"/>
                  <a:lumOff val="50000"/>
                </a:sysClr>
              </a:solidFill>
              <a:effectLst/>
              <a:uLnTx/>
              <a:uFillTx/>
              <a:latin typeface="Gill Sans MT" panose="020B0502020104020203"/>
            </a:endParaRPr>
          </a:p>
        </p:txBody>
      </p:sp>
      <p:grpSp>
        <p:nvGrpSpPr>
          <p:cNvPr id="3" name="Group 2"/>
          <p:cNvGrpSpPr/>
          <p:nvPr/>
        </p:nvGrpSpPr>
        <p:grpSpPr>
          <a:xfrm>
            <a:off x="1041822" y="3127481"/>
            <a:ext cx="553996" cy="733844"/>
            <a:chOff x="1230798" y="3115289"/>
            <a:chExt cx="553996" cy="733844"/>
          </a:xfrm>
        </p:grpSpPr>
        <p:sp>
          <p:nvSpPr>
            <p:cNvPr id="10" name="Right Arrow 9"/>
            <p:cNvSpPr/>
            <p:nvPr/>
          </p:nvSpPr>
          <p:spPr>
            <a:xfrm rot="18327667">
              <a:off x="1360027" y="3271713"/>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sp>
          <p:nvSpPr>
            <p:cNvPr id="13" name="Oval 12"/>
            <p:cNvSpPr/>
            <p:nvPr/>
          </p:nvSpPr>
          <p:spPr>
            <a:xfrm>
              <a:off x="1230798" y="3405884"/>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1</a:t>
              </a:r>
            </a:p>
          </p:txBody>
        </p:sp>
      </p:grpSp>
      <p:sp>
        <p:nvSpPr>
          <p:cNvPr id="14" name="Oval 13"/>
          <p:cNvSpPr/>
          <p:nvPr/>
        </p:nvSpPr>
        <p:spPr>
          <a:xfrm>
            <a:off x="7490035" y="4559375"/>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2</a:t>
            </a:r>
          </a:p>
        </p:txBody>
      </p:sp>
      <p:sp>
        <p:nvSpPr>
          <p:cNvPr id="15" name="Rectangle 14"/>
          <p:cNvSpPr/>
          <p:nvPr/>
        </p:nvSpPr>
        <p:spPr>
          <a:xfrm>
            <a:off x="744213" y="1569402"/>
            <a:ext cx="2060692" cy="369332"/>
          </a:xfrm>
          <a:prstGeom prst="rect">
            <a:avLst/>
          </a:prstGeom>
        </p:spPr>
        <p:txBody>
          <a:bodyPr wrap="none">
            <a:spAutoFit/>
          </a:bodyPr>
          <a:lstStyle/>
          <a:p>
            <a:r>
              <a:rPr lang="en-US"/>
              <a:t>Administrative tools</a:t>
            </a:r>
            <a:endParaRPr lang="en-US" u="sng"/>
          </a:p>
        </p:txBody>
      </p:sp>
      <p:sp>
        <p:nvSpPr>
          <p:cNvPr id="16" name="Rectangle 15"/>
          <p:cNvSpPr/>
          <p:nvPr/>
        </p:nvSpPr>
        <p:spPr>
          <a:xfrm>
            <a:off x="6256206" y="1551585"/>
            <a:ext cx="948208" cy="369332"/>
          </a:xfrm>
          <a:prstGeom prst="rect">
            <a:avLst/>
          </a:prstGeom>
        </p:spPr>
        <p:txBody>
          <a:bodyPr wrap="none">
            <a:spAutoFit/>
          </a:bodyPr>
          <a:lstStyle/>
          <a:p>
            <a:r>
              <a:rPr lang="en-US"/>
              <a:t>Services</a:t>
            </a:r>
          </a:p>
        </p:txBody>
      </p:sp>
    </p:spTree>
    <p:extLst>
      <p:ext uri="{BB962C8B-B14F-4D97-AF65-F5344CB8AC3E}">
        <p14:creationId xmlns:p14="http://schemas.microsoft.com/office/powerpoint/2010/main" val="20630355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lowchart: Process 8"/>
          <p:cNvSpPr/>
          <p:nvPr/>
        </p:nvSpPr>
        <p:spPr>
          <a:xfrm>
            <a:off x="252984" y="1334022"/>
            <a:ext cx="11709372" cy="5298510"/>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52984" y="84709"/>
            <a:ext cx="6229235" cy="1249313"/>
          </a:xfrm>
        </p:spPr>
        <p:txBody>
          <a:bodyPr/>
          <a:lstStyle/>
          <a:p>
            <a:r>
              <a:rPr lang="en-US"/>
              <a:t>Dezactivarea serviciilor (II)</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213" y="1938734"/>
            <a:ext cx="5232832" cy="4355593"/>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6207" y="1938734"/>
            <a:ext cx="5232833" cy="4355594"/>
          </a:xfrm>
          <a:prstGeom prst="rect">
            <a:avLst/>
          </a:prstGeom>
        </p:spPr>
      </p:pic>
      <p:sp>
        <p:nvSpPr>
          <p:cNvPr id="10" name="Right Arrow 9"/>
          <p:cNvSpPr/>
          <p:nvPr/>
        </p:nvSpPr>
        <p:spPr>
          <a:xfrm rot="18327667">
            <a:off x="2792160" y="4650672"/>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p:cNvSpPr/>
          <p:nvPr/>
        </p:nvSpPr>
        <p:spPr>
          <a:xfrm rot="18327667">
            <a:off x="7824525" y="4112055"/>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p:cNvSpPr/>
          <p:nvPr/>
        </p:nvSpPr>
        <p:spPr>
          <a:xfrm rot="18327667">
            <a:off x="8103688" y="4426588"/>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p:nvSpPr>
        <p:spPr>
          <a:xfrm rot="18327667">
            <a:off x="8181517" y="5269583"/>
            <a:ext cx="581192" cy="268343"/>
          </a:xfrm>
          <a:prstGeom prst="rightArrow">
            <a:avLst>
              <a:gd name="adj1" fmla="val 50000"/>
              <a:gd name="adj2" fmla="val 80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2"/>
          <p:cNvSpPr txBox="1">
            <a:spLocks/>
          </p:cNvSpPr>
          <p:nvPr/>
        </p:nvSpPr>
        <p:spPr>
          <a:xfrm>
            <a:off x="6576164" y="145427"/>
            <a:ext cx="5152373" cy="1127877"/>
          </a:xfrm>
          <a:prstGeom prst="rect">
            <a:avLst/>
          </a:prstGeom>
        </p:spPr>
        <p:txBody>
          <a:bodyPr vert="horz" lIns="91440" tIns="45720" rIns="91440" bIns="45720" rtlCol="0" anchor="ctr">
            <a:normAutofit fontScale="925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lvl="0">
              <a:buClr>
                <a:srgbClr val="8CB64A"/>
              </a:buClr>
            </a:pPr>
            <a:r>
              <a:rPr lang="fr-FR" sz="2400">
                <a:solidFill>
                  <a:sysClr val="windowText" lastClr="000000">
                    <a:lumMod val="50000"/>
                    <a:lumOff val="50000"/>
                  </a:sysClr>
                </a:solidFill>
                <a:latin typeface="Gill Sans MT" panose="020B0502020104020203"/>
              </a:rPr>
              <a:t>Selectare serviciu:  Windows Update</a:t>
            </a:r>
          </a:p>
          <a:p>
            <a:pPr lvl="0">
              <a:buClr>
                <a:srgbClr val="8CB64A"/>
              </a:buClr>
            </a:pPr>
            <a:r>
              <a:rPr lang="fr-FR" sz="2400">
                <a:solidFill>
                  <a:sysClr val="windowText" lastClr="000000">
                    <a:lumMod val="50000"/>
                    <a:lumOff val="50000"/>
                  </a:sysClr>
                </a:solidFill>
                <a:latin typeface="Gill Sans MT" panose="020B0502020104020203"/>
              </a:rPr>
              <a:t>Oprire serviciu (Startup type: Disabled)</a:t>
            </a:r>
            <a:endParaRPr kumimoji="0" lang="en-US" sz="2400" b="0" i="0" u="none" strike="noStrike" kern="1200" cap="none" spc="0" normalizeH="0" baseline="0" noProof="0">
              <a:ln>
                <a:noFill/>
              </a:ln>
              <a:solidFill>
                <a:sysClr val="windowText" lastClr="000000">
                  <a:lumMod val="50000"/>
                  <a:lumOff val="50000"/>
                </a:sysClr>
              </a:solidFill>
              <a:effectLst/>
              <a:uLnTx/>
              <a:uFillTx/>
              <a:latin typeface="Gill Sans MT" panose="020B0502020104020203"/>
            </a:endParaRPr>
          </a:p>
        </p:txBody>
      </p:sp>
      <p:sp>
        <p:nvSpPr>
          <p:cNvPr id="15" name="Oval 14"/>
          <p:cNvSpPr/>
          <p:nvPr/>
        </p:nvSpPr>
        <p:spPr>
          <a:xfrm>
            <a:off x="2680291" y="4784843"/>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1</a:t>
            </a:r>
          </a:p>
        </p:txBody>
      </p:sp>
      <p:sp>
        <p:nvSpPr>
          <p:cNvPr id="16" name="Oval 15"/>
          <p:cNvSpPr/>
          <p:nvPr/>
        </p:nvSpPr>
        <p:spPr>
          <a:xfrm>
            <a:off x="7730281" y="4248685"/>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2</a:t>
            </a:r>
          </a:p>
        </p:txBody>
      </p:sp>
      <p:sp>
        <p:nvSpPr>
          <p:cNvPr id="17" name="Oval 16"/>
          <p:cNvSpPr/>
          <p:nvPr/>
        </p:nvSpPr>
        <p:spPr>
          <a:xfrm>
            <a:off x="7962260" y="4615613"/>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3</a:t>
            </a:r>
          </a:p>
        </p:txBody>
      </p:sp>
      <p:sp>
        <p:nvSpPr>
          <p:cNvPr id="18" name="Oval 17"/>
          <p:cNvSpPr/>
          <p:nvPr/>
        </p:nvSpPr>
        <p:spPr>
          <a:xfrm>
            <a:off x="8095506" y="5403754"/>
            <a:ext cx="463958" cy="4432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4</a:t>
            </a:r>
          </a:p>
        </p:txBody>
      </p:sp>
      <p:sp>
        <p:nvSpPr>
          <p:cNvPr id="19" name="Rectangle 18"/>
          <p:cNvSpPr/>
          <p:nvPr/>
        </p:nvSpPr>
        <p:spPr>
          <a:xfrm>
            <a:off x="744213" y="1569402"/>
            <a:ext cx="3056414" cy="369332"/>
          </a:xfrm>
          <a:prstGeom prst="rect">
            <a:avLst/>
          </a:prstGeom>
        </p:spPr>
        <p:txBody>
          <a:bodyPr wrap="none">
            <a:spAutoFit/>
          </a:bodyPr>
          <a:lstStyle/>
          <a:p>
            <a:r>
              <a:rPr lang="en-US"/>
              <a:t>Dezactivare:  </a:t>
            </a:r>
            <a:r>
              <a:rPr lang="en-US" u="sng"/>
              <a:t>Windows Update</a:t>
            </a:r>
          </a:p>
        </p:txBody>
      </p:sp>
    </p:spTree>
    <p:extLst>
      <p:ext uri="{BB962C8B-B14F-4D97-AF65-F5344CB8AC3E}">
        <p14:creationId xmlns:p14="http://schemas.microsoft.com/office/powerpoint/2010/main" val="3431820861"/>
      </p:ext>
    </p:extLst>
  </p:cSld>
  <p:clrMapOvr>
    <a:masterClrMapping/>
  </p:clrMapOvr>
</p:sld>
</file>

<file path=ppt/theme/_rels/them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366658"/>
      </a:accent1>
      <a:accent2>
        <a:srgbClr val="8CB64A"/>
      </a:accent2>
      <a:accent3>
        <a:srgbClr val="88D5A9"/>
      </a:accent3>
      <a:accent4>
        <a:srgbClr val="969FA7"/>
      </a:accent4>
      <a:accent5>
        <a:srgbClr val="E8A844"/>
      </a:accent5>
      <a:accent6>
        <a:srgbClr val="A1561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4BEC0EAF-CF86-4D49-B83B-56CC62D3CFF1}"/>
    </a:ext>
  </a:extLst>
</a:theme>
</file>

<file path=ppt/theme/theme3.xml><?xml version="1.0" encoding="utf-8"?>
<a:theme xmlns:a="http://schemas.openxmlformats.org/drawingml/2006/main" name="2_Main Event">
  <a:themeElements>
    <a:clrScheme name="Main Event">
      <a:dk1>
        <a:sysClr val="windowText" lastClr="000000"/>
      </a:dk1>
      <a:lt1>
        <a:sysClr val="window" lastClr="FFFFFF"/>
      </a:lt1>
      <a:dk2>
        <a:srgbClr val="424242"/>
      </a:dk2>
      <a:lt2>
        <a:srgbClr val="C8C8C8"/>
      </a:lt2>
      <a:accent1>
        <a:srgbClr val="8FA751"/>
      </a:accent1>
      <a:accent2>
        <a:srgbClr val="629D7D"/>
      </a:accent2>
      <a:accent3>
        <a:srgbClr val="5A7AAB"/>
      </a:accent3>
      <a:accent4>
        <a:srgbClr val="AA618F"/>
      </a:accent4>
      <a:accent5>
        <a:srgbClr val="BA5445"/>
      </a:accent5>
      <a:accent6>
        <a:srgbClr val="C8A547"/>
      </a:accent6>
      <a:hlink>
        <a:srgbClr val="91BF1A"/>
      </a:hlink>
      <a:folHlink>
        <a:srgbClr val="ADBE82"/>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CF823853-53CC-4249-AEDB-2EA9F718B2D2}"/>
    </a:ext>
  </a:extLst>
</a:theme>
</file>

<file path=ppt/theme/theme4.xml><?xml version="1.0" encoding="utf-8"?>
<a:theme xmlns:a="http://schemas.openxmlformats.org/drawingml/2006/main" name="3_Dividend">
  <a:themeElements>
    <a:clrScheme name="Dividend">
      <a:dk1>
        <a:sysClr val="windowText" lastClr="000000"/>
      </a:dk1>
      <a:lt1>
        <a:sysClr val="window" lastClr="FFFFFF"/>
      </a:lt1>
      <a:dk2>
        <a:srgbClr val="3D3D3D"/>
      </a:dk2>
      <a:lt2>
        <a:srgbClr val="EBEBEB"/>
      </a:lt2>
      <a:accent1>
        <a:srgbClr val="366658"/>
      </a:accent1>
      <a:accent2>
        <a:srgbClr val="8CB64A"/>
      </a:accent2>
      <a:accent3>
        <a:srgbClr val="88D5A9"/>
      </a:accent3>
      <a:accent4>
        <a:srgbClr val="969FA7"/>
      </a:accent4>
      <a:accent5>
        <a:srgbClr val="E8A844"/>
      </a:accent5>
      <a:accent6>
        <a:srgbClr val="A1561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4BEC0EAF-CF86-4D49-B83B-56CC62D3CFF1}"/>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5271</TotalTime>
  <Words>3021</Words>
  <Application>Microsoft Office PowerPoint</Application>
  <PresentationFormat>Widescreen</PresentationFormat>
  <Paragraphs>335</Paragraphs>
  <Slides>48</Slides>
  <Notes>0</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48</vt:i4>
      </vt:variant>
    </vt:vector>
  </HeadingPairs>
  <TitlesOfParts>
    <vt:vector size="59" baseType="lpstr">
      <vt:lpstr>Arial</vt:lpstr>
      <vt:lpstr>Calibri</vt:lpstr>
      <vt:lpstr>Calibri Light</vt:lpstr>
      <vt:lpstr>Cambria Math</vt:lpstr>
      <vt:lpstr>Gill Sans MT</vt:lpstr>
      <vt:lpstr>Impact</vt:lpstr>
      <vt:lpstr>Wingdings 2</vt:lpstr>
      <vt:lpstr>Office Theme</vt:lpstr>
      <vt:lpstr>Dividend</vt:lpstr>
      <vt:lpstr>2_Main Event</vt:lpstr>
      <vt:lpstr>3_Dividend</vt:lpstr>
      <vt:lpstr>C.4 Materiale și metode în ingineria inversă (I) </vt:lpstr>
      <vt:lpstr>Principalele părți ale prezentării</vt:lpstr>
      <vt:lpstr>Pachetul de fișiere  pentru instrumente</vt:lpstr>
      <vt:lpstr>C.4.1 mediul de detonare</vt:lpstr>
      <vt:lpstr>Afișarea extensiilor și a fișierelor ascunse !</vt:lpstr>
      <vt:lpstr>Eliminarea zgomotului de fundal: Oprirea serviciilor</vt:lpstr>
      <vt:lpstr>Oprirea serviciilor Pentru a dezactiva aceste servicii, urmați acești pași</vt:lpstr>
      <vt:lpstr>Dezactivarea serviciilor (I)</vt:lpstr>
      <vt:lpstr>Dezactivarea serviciilor (II)</vt:lpstr>
      <vt:lpstr>Dezactivarea serviciilor (III)</vt:lpstr>
      <vt:lpstr>Dezactivarea serviciilor (IV)</vt:lpstr>
      <vt:lpstr>mașinA virtuală Salvare stare:</vt:lpstr>
      <vt:lpstr>VirtualBox Guest Additions</vt:lpstr>
      <vt:lpstr>C.4.2 instrumentele de inginerie inversă</vt:lpstr>
      <vt:lpstr>PowerPoint Presentation</vt:lpstr>
      <vt:lpstr>Analiza Statică:</vt:lpstr>
      <vt:lpstr>cod malițios: Instrumente de analiză</vt:lpstr>
      <vt:lpstr>PE studio indicatori &amp; cloud (test banca malware)</vt:lpstr>
      <vt:lpstr>PE studio sectiuni executabil &amp; entropie</vt:lpstr>
      <vt:lpstr>PE studio librarii &amp; API</vt:lpstr>
      <vt:lpstr>PE studio resurse &amp; stringuri</vt:lpstr>
      <vt:lpstr>cod malițios: Instrumente de analiză</vt:lpstr>
      <vt:lpstr>Bcompare compararea textului și compararea versiunilor</vt:lpstr>
      <vt:lpstr>Bcompare compararea conţinutului a două fişiere</vt:lpstr>
      <vt:lpstr>Bcompare compararea conţinutului a două fişiere</vt:lpstr>
      <vt:lpstr>cod malițios: Instrumente de analiză</vt:lpstr>
      <vt:lpstr>Cutter Dashboard</vt:lpstr>
      <vt:lpstr>Cutter Dashboard</vt:lpstr>
      <vt:lpstr>Cutter Dashboard</vt:lpstr>
      <vt:lpstr>Cutter Dashboard - Analysis info</vt:lpstr>
      <vt:lpstr>Cutter strings</vt:lpstr>
      <vt:lpstr>Cutter importuri (Executabile impure &amp; Dependente de MV sau pseudo-MV)</vt:lpstr>
      <vt:lpstr>Cutter Dezasamblare</vt:lpstr>
      <vt:lpstr>Infectie vizibil cu un cutter - analiza a trei fișiere infectate !</vt:lpstr>
      <vt:lpstr>Cutter Deschidere și dezasamblare</vt:lpstr>
      <vt:lpstr>Cutter meniuri utile – exportați fișierul analizat ca shellcode</vt:lpstr>
      <vt:lpstr>Cutter Graph (visualizare)</vt:lpstr>
      <vt:lpstr>Cutter Hexdump</vt:lpstr>
      <vt:lpstr>Cutter Hexdump – dezasamblare la selectie</vt:lpstr>
      <vt:lpstr>Cutter Hexdump – exportare in cod sursa </vt:lpstr>
      <vt:lpstr>Cutter export yara</vt:lpstr>
      <vt:lpstr>Cutter Decompilare</vt:lpstr>
      <vt:lpstr>IDA FREE Deschidere si dezasamblare</vt:lpstr>
      <vt:lpstr>IDA FREE inspectie – fisier virusat</vt:lpstr>
      <vt:lpstr>IDA FREE dezasamblare – executabile pure</vt:lpstr>
      <vt:lpstr>IDA FREE dezasamblare – executabile inpure (MSVBVM60.dll)</vt:lpstr>
      <vt:lpstr>Peticiri de executabile IDA &amp; Cutter &amp; x32dbg</vt:lpstr>
      <vt:lpstr>Bibliografie / resurse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Instalare Mediu de Detonare Malware</dc:title>
  <dc:creator>Dr. Paul A. Gagniuc</dc:creator>
  <cp:lastModifiedBy>Office</cp:lastModifiedBy>
  <cp:revision>361</cp:revision>
  <dcterms:created xsi:type="dcterms:W3CDTF">2024-02-11T11:59:44Z</dcterms:created>
  <dcterms:modified xsi:type="dcterms:W3CDTF">2025-09-03T22:40:56Z</dcterms:modified>
</cp:coreProperties>
</file>

<file path=docProps/thumbnail.jpeg>
</file>